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FQi3t1wBcJ5mnMyKnR971RHzr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pic>
        <p:nvPicPr>
          <p:cNvPr id="16" name="Google Shape;16;p10"/>
          <p:cNvPicPr preferRelativeResize="0"/>
          <p:nvPr/>
        </p:nvPicPr>
        <p:blipFill rotWithShape="1">
          <a:blip r:embed="rId2">
            <a:alphaModFix/>
          </a:blip>
          <a:srcRect b="0" l="0" r="0" t="0"/>
          <a:stretch/>
        </p:blipFill>
        <p:spPr>
          <a:xfrm>
            <a:off x="8434379" y="1219964"/>
            <a:ext cx="3194620" cy="3320333"/>
          </a:xfrm>
          <a:prstGeom prst="rect">
            <a:avLst/>
          </a:prstGeom>
          <a:noFill/>
          <a:ln>
            <a:noFill/>
          </a:ln>
        </p:spPr>
      </p:pic>
      <p:pic>
        <p:nvPicPr>
          <p:cNvPr id="17" name="Google Shape;17;p10"/>
          <p:cNvPicPr preferRelativeResize="0"/>
          <p:nvPr/>
        </p:nvPicPr>
        <p:blipFill rotWithShape="1">
          <a:blip r:embed="rId3">
            <a:alphaModFix/>
          </a:blip>
          <a:srcRect b="7668" l="0" r="0" t="48759"/>
          <a:stretch/>
        </p:blipFill>
        <p:spPr>
          <a:xfrm rot="10800000">
            <a:off x="5404104" y="-1"/>
            <a:ext cx="6827584" cy="2713585"/>
          </a:xfrm>
          <a:prstGeom prst="rect">
            <a:avLst/>
          </a:prstGeom>
          <a:noFill/>
          <a:ln>
            <a:noFill/>
          </a:ln>
        </p:spPr>
      </p:pic>
      <p:sp>
        <p:nvSpPr>
          <p:cNvPr id="18" name="Google Shape;18;p10"/>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 name="Google Shape;19;p10"/>
          <p:cNvPicPr preferRelativeResize="0"/>
          <p:nvPr/>
        </p:nvPicPr>
        <p:blipFill rotWithShape="1">
          <a:blip r:embed="rId4">
            <a:alphaModFix/>
          </a:blip>
          <a:srcRect b="0" l="0" r="0" t="0"/>
          <a:stretch/>
        </p:blipFill>
        <p:spPr>
          <a:xfrm>
            <a:off x="646861" y="438646"/>
            <a:ext cx="1682514" cy="1217291"/>
          </a:xfrm>
          <a:prstGeom prst="rect">
            <a:avLst/>
          </a:prstGeom>
          <a:noFill/>
          <a:ln>
            <a:noFill/>
          </a:ln>
        </p:spPr>
      </p:pic>
      <p:pic>
        <p:nvPicPr>
          <p:cNvPr id="20" name="Google Shape;20;p10"/>
          <p:cNvPicPr preferRelativeResize="0"/>
          <p:nvPr/>
        </p:nvPicPr>
        <p:blipFill rotWithShape="1">
          <a:blip r:embed="rId5">
            <a:alphaModFix/>
          </a:blip>
          <a:srcRect b="0" l="0" r="0" t="0"/>
          <a:stretch/>
        </p:blipFill>
        <p:spPr>
          <a:xfrm>
            <a:off x="840103" y="6179329"/>
            <a:ext cx="2281165" cy="469502"/>
          </a:xfrm>
          <a:prstGeom prst="rect">
            <a:avLst/>
          </a:prstGeom>
          <a:noFill/>
          <a:ln>
            <a:noFill/>
          </a:ln>
        </p:spPr>
      </p:pic>
      <p:sp>
        <p:nvSpPr>
          <p:cNvPr id="21" name="Google Shape;21;p10"/>
          <p:cNvSpPr txBox="1"/>
          <p:nvPr/>
        </p:nvSpPr>
        <p:spPr>
          <a:xfrm>
            <a:off x="3301979" y="6214025"/>
            <a:ext cx="813499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Project Number: 2021-1-BG01-KA220-YOU-000029024</a:t>
            </a:r>
            <a:endParaRPr b="0" i="0" sz="1000" u="none" cap="none" strike="noStrike">
              <a:solidFill>
                <a:schemeClr val="dk1"/>
              </a:solidFill>
              <a:latin typeface="Calibri"/>
              <a:ea typeface="Calibri"/>
              <a:cs typeface="Calibri"/>
              <a:sym typeface="Calibri"/>
            </a:endParaRPr>
          </a:p>
        </p:txBody>
      </p:sp>
      <p:sp>
        <p:nvSpPr>
          <p:cNvPr id="22" name="Google Shape;22;p10"/>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0"/>
          <p:cNvSpPr/>
          <p:nvPr/>
        </p:nvSpPr>
        <p:spPr>
          <a:xfrm flipH="1" rot="-5400000">
            <a:off x="-507419" y="4140073"/>
            <a:ext cx="1331189" cy="3163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sp>
        <p:nvSpPr>
          <p:cNvPr id="26" name="Google Shape;26;p17"/>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7"/>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2000"/>
              <a:buFont typeface="Calibri"/>
              <a:buNone/>
              <a:defRPr b="1" sz="20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7"/>
          <p:cNvPicPr preferRelativeResize="0"/>
          <p:nvPr/>
        </p:nvPicPr>
        <p:blipFill rotWithShape="1">
          <a:blip r:embed="rId2">
            <a:alphaModFix/>
          </a:blip>
          <a:srcRect b="0" l="0" r="0" t="0"/>
          <a:stretch/>
        </p:blipFill>
        <p:spPr>
          <a:xfrm>
            <a:off x="5491201" y="1783579"/>
            <a:ext cx="1209599" cy="875139"/>
          </a:xfrm>
          <a:prstGeom prst="rect">
            <a:avLst/>
          </a:prstGeom>
          <a:noFill/>
          <a:ln>
            <a:noFill/>
          </a:ln>
        </p:spPr>
      </p:pic>
      <p:pic>
        <p:nvPicPr>
          <p:cNvPr id="29" name="Google Shape;29;p17"/>
          <p:cNvPicPr preferRelativeResize="0"/>
          <p:nvPr/>
        </p:nvPicPr>
        <p:blipFill rotWithShape="1">
          <a:blip r:embed="rId3">
            <a:alphaModFix/>
          </a:blip>
          <a:srcRect b="0" l="0" r="0" t="0"/>
          <a:stretch/>
        </p:blipFill>
        <p:spPr>
          <a:xfrm>
            <a:off x="1032127" y="6188473"/>
            <a:ext cx="2281165" cy="469502"/>
          </a:xfrm>
          <a:prstGeom prst="rect">
            <a:avLst/>
          </a:prstGeom>
          <a:noFill/>
          <a:ln>
            <a:noFill/>
          </a:ln>
        </p:spPr>
      </p:pic>
      <p:sp>
        <p:nvSpPr>
          <p:cNvPr id="30" name="Google Shape;30;p17"/>
          <p:cNvSpPr txBox="1"/>
          <p:nvPr/>
        </p:nvSpPr>
        <p:spPr>
          <a:xfrm>
            <a:off x="3313292" y="6150114"/>
            <a:ext cx="77533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31" name="Google Shape;31;p17"/>
          <p:cNvSpPr/>
          <p:nvPr/>
        </p:nvSpPr>
        <p:spPr>
          <a:xfrm flipH="1">
            <a:off x="2172707" y="2913643"/>
            <a:ext cx="7839428"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35" name="Shape 35"/>
        <p:cNvGrpSpPr/>
        <p:nvPr/>
      </p:nvGrpSpPr>
      <p:grpSpPr>
        <a:xfrm>
          <a:off x="0" y="0"/>
          <a:ext cx="0" cy="0"/>
          <a:chOff x="0" y="0"/>
          <a:chExt cx="0" cy="0"/>
        </a:xfrm>
      </p:grpSpPr>
      <p:sp>
        <p:nvSpPr>
          <p:cNvPr id="36" name="Google Shape;36;p1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lt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38" name="Shape 38"/>
        <p:cNvGrpSpPr/>
        <p:nvPr/>
      </p:nvGrpSpPr>
      <p:grpSpPr>
        <a:xfrm>
          <a:off x="0" y="0"/>
          <a:ext cx="0" cy="0"/>
          <a:chOff x="0" y="0"/>
          <a:chExt cx="0" cy="0"/>
        </a:xfrm>
      </p:grpSpPr>
      <p:sp>
        <p:nvSpPr>
          <p:cNvPr id="39" name="Google Shape;39;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lt1"/>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1" i="0" sz="24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3"/>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2" name="Shape 42"/>
        <p:cNvGrpSpPr/>
        <p:nvPr/>
      </p:nvGrpSpPr>
      <p:grpSpPr>
        <a:xfrm>
          <a:off x="0" y="0"/>
          <a:ext cx="0" cy="0"/>
          <a:chOff x="0" y="0"/>
          <a:chExt cx="0" cy="0"/>
        </a:xfrm>
      </p:grpSpPr>
      <p:sp>
        <p:nvSpPr>
          <p:cNvPr id="43" name="Google Shape;43;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lt1"/>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4"/>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4"/>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46" name="Shape 46"/>
        <p:cNvGrpSpPr/>
        <p:nvPr/>
      </p:nvGrpSpPr>
      <p:grpSpPr>
        <a:xfrm>
          <a:off x="0" y="0"/>
          <a:ext cx="0" cy="0"/>
          <a:chOff x="0" y="0"/>
          <a:chExt cx="0" cy="0"/>
        </a:xfrm>
      </p:grpSpPr>
      <p:sp>
        <p:nvSpPr>
          <p:cNvPr id="47" name="Google Shape;47;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lt1"/>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5"/>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1" i="0" sz="24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49411"/>
          </a:schemeClr>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0909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0909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090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49411"/>
          </a:schemeClr>
        </a:solidFill>
      </p:bgPr>
    </p:bg>
    <p:spTree>
      <p:nvGrpSpPr>
        <p:cNvPr id="32" name="Shape 32"/>
        <p:cNvGrpSpPr/>
        <p:nvPr/>
      </p:nvGrpSpPr>
      <p:grpSpPr>
        <a:xfrm>
          <a:off x="0" y="0"/>
          <a:ext cx="0" cy="0"/>
          <a:chOff x="0" y="0"/>
          <a:chExt cx="0" cy="0"/>
        </a:xfrm>
      </p:grpSpPr>
      <p:sp>
        <p:nvSpPr>
          <p:cNvPr id="33" name="Google Shape;33;p11"/>
          <p:cNvSpPr/>
          <p:nvPr/>
        </p:nvSpPr>
        <p:spPr>
          <a:xfrm>
            <a:off x="0" y="0"/>
            <a:ext cx="12192000" cy="797521"/>
          </a:xfrm>
          <a:prstGeom prst="rect">
            <a:avLst/>
          </a:prstGeom>
          <a:solidFill>
            <a:srgbClr val="FF65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4" name="Google Shape;34;p1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chemeClr val="lt1"/>
              </a:buClr>
              <a:buSzPts val="3800"/>
              <a:buFont typeface="Calibri"/>
              <a:buNone/>
              <a:defRPr b="0" i="0" sz="3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www.cbd.int/doc/case-studies/inc/cs-inc-cone-communications-e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hyperlink" Target="https://www.cbd.int/doc/case-studies/inc/cs-inc-cone-communications-en.pdf" TargetMode="External"/><Relationship Id="rId5" Type="http://schemas.openxmlformats.org/officeDocument/2006/relationships/hyperlink" Target="https://www.barretstown.org/support/how-your-company-can-help/cause-related-marketing/)" TargetMode="External"/><Relationship Id="rId6" Type="http://schemas.openxmlformats.org/officeDocument/2006/relationships/hyperlink" Target="https://alone.ie/partner-with-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hyperlink" Target="https://www.giraffe.ie/wp-content/uploads/2016/11/cheerios2016-e1478514502937.png" TargetMode="External"/><Relationship Id="rId5" Type="http://schemas.openxmlformats.org/officeDocument/2006/relationships/hyperlink" Target="https://fundraising.co.uk/wp-content/uploads/2021/06/rsz_screen_shot_2016-08-29_at_200329-1.png" TargetMode="External"/><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hyperlink" Target="https://www.cbd.int/doc/case-studies/inc/cs-inc-cone-communications-en.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empower-project.net/" TargetMode="External"/><Relationship Id="rId4" Type="http://schemas.openxmlformats.org/officeDocument/2006/relationships/hyperlink" Target="https://www.facebook.com/empowerproject.e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s://drinkawastedotie.files.wordpress.com/2020/12/carlsberg-free-pints.jpg?w=300" TargetMode="External"/><Relationship Id="rId9" Type="http://schemas.openxmlformats.org/officeDocument/2006/relationships/image" Target="../media/image16.png"/><Relationship Id="rId5" Type="http://schemas.openxmlformats.org/officeDocument/2006/relationships/hyperlink" Target="https://drinkawastedoteu.files.wordpress.com/2021/04/heineken-drinkaware-champions-league.jpg?w=768" TargetMode="External"/><Relationship Id="rId6" Type="http://schemas.openxmlformats.org/officeDocument/2006/relationships/hyperlink" Target="https://drinkawastedotie.files.wordpress.com/2022/06/guinness-proud-partner-of-the-gaa.png" TargetMode="External"/><Relationship Id="rId7" Type="http://schemas.openxmlformats.org/officeDocument/2006/relationships/image" Target="../media/image20.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1600"/>
              <a:buFont typeface="Calibri"/>
              <a:buNone/>
            </a:pPr>
            <a:r>
              <a:rPr lang="en-US" sz="1600" u="sng">
                <a:solidFill>
                  <a:schemeClr val="accent6"/>
                </a:solidFill>
              </a:rPr>
              <a:t>Project Result 1</a:t>
            </a:r>
            <a:br>
              <a:rPr lang="en-US" sz="1600" u="sng">
                <a:solidFill>
                  <a:schemeClr val="accent6"/>
                </a:solidFill>
              </a:rPr>
            </a:br>
            <a:br>
              <a:rPr lang="en-US" sz="1200" u="sng"/>
            </a:br>
            <a:r>
              <a:rPr b="1" lang="en-US" sz="2800"/>
              <a:t>Training Package for Sustainability in Social Enterprises </a:t>
            </a:r>
            <a:endParaRPr sz="2800">
              <a:solidFill>
                <a:schemeClr val="accent4"/>
              </a:solidFill>
              <a:latin typeface="Calibri"/>
              <a:ea typeface="Calibri"/>
              <a:cs typeface="Calibri"/>
              <a:sym typeface="Calibri"/>
            </a:endParaRPr>
          </a:p>
        </p:txBody>
      </p:sp>
      <p:sp>
        <p:nvSpPr>
          <p:cNvPr id="56" name="Google Shape;56;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Module 3 – Cause Marketing</a:t>
            </a:r>
            <a:endParaRPr/>
          </a:p>
          <a:p>
            <a:pPr indent="0" lvl="0" marL="0" rtl="0" algn="l">
              <a:lnSpc>
                <a:spcPct val="90000"/>
              </a:lnSpc>
              <a:spcBef>
                <a:spcPts val="1000"/>
              </a:spcBef>
              <a:spcAft>
                <a:spcPts val="0"/>
              </a:spcAft>
              <a:buClr>
                <a:schemeClr val="dk1"/>
              </a:buClr>
              <a:buSzPts val="1600"/>
              <a:buNone/>
            </a:pPr>
            <a:r>
              <a:t/>
            </a:r>
            <a:endParaRPr>
              <a:solidFill>
                <a:schemeClr val="accent4"/>
              </a:solidFill>
            </a:endParaRPr>
          </a:p>
          <a:p>
            <a:pPr indent="0" lvl="0" marL="0" rtl="0" algn="r">
              <a:lnSpc>
                <a:spcPct val="90000"/>
              </a:lnSpc>
              <a:spcBef>
                <a:spcPts val="1000"/>
              </a:spcBef>
              <a:spcAft>
                <a:spcPts val="0"/>
              </a:spcAft>
              <a:buClr>
                <a:schemeClr val="accent4"/>
              </a:buClr>
              <a:buSzPts val="1600"/>
              <a:buNone/>
            </a:pPr>
            <a:r>
              <a:rPr lang="en-US">
                <a:solidFill>
                  <a:schemeClr val="accent4"/>
                </a:solidFill>
              </a:rPr>
              <a:t>Developed by Future in Perspective Ltd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Discussion Time</a:t>
            </a:r>
            <a:endParaRPr/>
          </a:p>
        </p:txBody>
      </p:sp>
      <p:sp>
        <p:nvSpPr>
          <p:cNvPr id="132" name="Google Shape;132;p2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Activity 1</a:t>
            </a:r>
            <a:endParaRPr/>
          </a:p>
        </p:txBody>
      </p:sp>
      <p:sp>
        <p:nvSpPr>
          <p:cNvPr id="133" name="Google Shape;133;p23"/>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1800"/>
              <a:buNone/>
            </a:pPr>
            <a:r>
              <a:rPr lang="en-US" sz="2000"/>
              <a:t>Split into pairs!</a:t>
            </a:r>
            <a:endParaRPr/>
          </a:p>
          <a:p>
            <a:pPr indent="0" lvl="0" marL="228600" rtl="0" algn="l">
              <a:lnSpc>
                <a:spcPct val="90000"/>
              </a:lnSpc>
              <a:spcBef>
                <a:spcPts val="1000"/>
              </a:spcBef>
              <a:spcAft>
                <a:spcPts val="0"/>
              </a:spcAft>
              <a:buSzPts val="1800"/>
              <a:buNone/>
            </a:pPr>
            <a:r>
              <a:t/>
            </a:r>
            <a:endParaRPr sz="2000"/>
          </a:p>
          <a:p>
            <a:pPr indent="0" lvl="0" marL="228600" rtl="0" algn="l">
              <a:lnSpc>
                <a:spcPct val="90000"/>
              </a:lnSpc>
              <a:spcBef>
                <a:spcPts val="1000"/>
              </a:spcBef>
              <a:spcAft>
                <a:spcPts val="0"/>
              </a:spcAft>
              <a:buSzPts val="1800"/>
              <a:buNone/>
            </a:pPr>
            <a:r>
              <a:rPr lang="en-US" sz="2000"/>
              <a:t>You have three minutes to discuss each of the following questions.</a:t>
            </a:r>
            <a:endParaRPr/>
          </a:p>
          <a:p>
            <a:pPr indent="0" lvl="0" marL="228600" rtl="0" algn="l">
              <a:lnSpc>
                <a:spcPct val="90000"/>
              </a:lnSpc>
              <a:spcBef>
                <a:spcPts val="1000"/>
              </a:spcBef>
              <a:spcAft>
                <a:spcPts val="0"/>
              </a:spcAft>
              <a:buSzPts val="1800"/>
              <a:buNone/>
            </a:pPr>
            <a:r>
              <a:t/>
            </a:r>
            <a:endParaRPr sz="2000"/>
          </a:p>
          <a:p>
            <a:pPr indent="-342900" lvl="0" marL="571500" rtl="0" algn="l">
              <a:lnSpc>
                <a:spcPct val="90000"/>
              </a:lnSpc>
              <a:spcBef>
                <a:spcPts val="1000"/>
              </a:spcBef>
              <a:spcAft>
                <a:spcPts val="0"/>
              </a:spcAft>
              <a:buSzPts val="1800"/>
              <a:buFont typeface="Arial"/>
              <a:buAutoNum type="arabicPeriod"/>
            </a:pPr>
            <a:r>
              <a:rPr lang="en-US" sz="2000"/>
              <a:t>Think of the three case studies you just learned about. Can you identify which type of cause marketing was used in each case?</a:t>
            </a:r>
            <a:endParaRPr/>
          </a:p>
          <a:p>
            <a:pPr indent="-342900" lvl="0" marL="571500" rtl="0" algn="l">
              <a:lnSpc>
                <a:spcPct val="90000"/>
              </a:lnSpc>
              <a:spcBef>
                <a:spcPts val="1000"/>
              </a:spcBef>
              <a:spcAft>
                <a:spcPts val="0"/>
              </a:spcAft>
              <a:buSzPts val="1800"/>
              <a:buFont typeface="Arial"/>
              <a:buAutoNum type="arabicPeriod"/>
            </a:pPr>
            <a:r>
              <a:rPr lang="en-US" sz="2000"/>
              <a:t>Can you think of any other examples of cause marketing campaigns?</a:t>
            </a:r>
            <a:endParaRPr/>
          </a:p>
          <a:p>
            <a:pPr indent="-342900" lvl="0" marL="571500" rtl="0" algn="l">
              <a:lnSpc>
                <a:spcPct val="90000"/>
              </a:lnSpc>
              <a:spcBef>
                <a:spcPts val="1000"/>
              </a:spcBef>
              <a:spcAft>
                <a:spcPts val="0"/>
              </a:spcAft>
              <a:buSzPts val="1800"/>
              <a:buFont typeface="Arial"/>
              <a:buAutoNum type="arabicPeriod"/>
            </a:pPr>
            <a:r>
              <a:rPr lang="en-US" sz="2000"/>
              <a:t>What do you think the benefits of cause marketing can be for a social enterprise?</a:t>
            </a:r>
            <a:endParaRPr/>
          </a:p>
          <a:p>
            <a:pPr indent="0" lvl="0" marL="228600" rtl="0" algn="l">
              <a:lnSpc>
                <a:spcPct val="90000"/>
              </a:lnSpc>
              <a:spcBef>
                <a:spcPts val="1000"/>
              </a:spcBef>
              <a:spcAft>
                <a:spcPts val="0"/>
              </a:spcAft>
              <a:buSzPts val="1800"/>
              <a:buNone/>
            </a:pPr>
            <a:r>
              <a:t/>
            </a:r>
            <a:endParaRPr/>
          </a:p>
          <a:p>
            <a:pPr indent="0" lvl="0" marL="228600" rtl="0" algn="l">
              <a:lnSpc>
                <a:spcPct val="90000"/>
              </a:lnSpc>
              <a:spcBef>
                <a:spcPts val="1000"/>
              </a:spcBef>
              <a:spcAft>
                <a:spcPts val="0"/>
              </a:spcAft>
              <a:buSzPts val="1800"/>
              <a:buNone/>
            </a:pPr>
            <a:r>
              <a:t/>
            </a:r>
            <a:endParaRPr/>
          </a:p>
          <a:p>
            <a:pPr indent="0" lvl="0" marL="228600" rtl="0" algn="l">
              <a:lnSpc>
                <a:spcPct val="90000"/>
              </a:lnSpc>
              <a:spcBef>
                <a:spcPts val="1000"/>
              </a:spcBef>
              <a:spcAft>
                <a:spcPts val="0"/>
              </a:spcAft>
              <a:buSzPts val="1800"/>
              <a:buNone/>
            </a:pPr>
            <a:r>
              <a:t/>
            </a:r>
            <a:endParaRPr/>
          </a:p>
          <a:p>
            <a:pPr indent="0" lvl="0" marL="228600" rtl="0" algn="l">
              <a:lnSpc>
                <a:spcPct val="90000"/>
              </a:lnSpc>
              <a:spcBef>
                <a:spcPts val="10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ctrTitle"/>
          </p:nvPr>
        </p:nvSpPr>
        <p:spPr>
          <a:xfrm>
            <a:off x="2179865" y="2937536"/>
            <a:ext cx="7832271" cy="24126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1800"/>
              <a:buFont typeface="Calibri"/>
              <a:buNone/>
            </a:pPr>
            <a:r>
              <a:rPr lang="en-US" sz="2400"/>
              <a:t>Unit 2</a:t>
            </a:r>
            <a:br>
              <a:rPr lang="en-US" sz="2400"/>
            </a:br>
            <a:br>
              <a:rPr lang="en-US" sz="2400"/>
            </a:br>
            <a:r>
              <a:rPr lang="en-US" sz="2400"/>
              <a:t>Benefits of Cause Marketing</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Benefits of Cause Marketing</a:t>
            </a:r>
            <a:endParaRPr/>
          </a:p>
        </p:txBody>
      </p:sp>
      <p:sp>
        <p:nvSpPr>
          <p:cNvPr id="144" name="Google Shape;144;p25"/>
          <p:cNvSpPr txBox="1"/>
          <p:nvPr>
            <p:ph idx="2" type="body"/>
          </p:nvPr>
        </p:nvSpPr>
        <p:spPr>
          <a:xfrm>
            <a:off x="175491" y="1466025"/>
            <a:ext cx="4950691" cy="5289179"/>
          </a:xfrm>
          <a:prstGeom prst="rect">
            <a:avLst/>
          </a:prstGeom>
          <a:noFill/>
          <a:ln>
            <a:noFill/>
          </a:ln>
        </p:spPr>
        <p:txBody>
          <a:bodyPr anchorCtr="0" anchor="t" bIns="45700" lIns="91425" spcFirstLastPara="1" rIns="91425" wrap="square" tIns="45700">
            <a:noAutofit/>
          </a:bodyPr>
          <a:lstStyle/>
          <a:p>
            <a:pPr indent="0" lvl="0" marL="92075" rtl="0" algn="just">
              <a:lnSpc>
                <a:spcPct val="90000"/>
              </a:lnSpc>
              <a:spcBef>
                <a:spcPts val="1000"/>
              </a:spcBef>
              <a:spcAft>
                <a:spcPts val="0"/>
              </a:spcAft>
              <a:buSzPts val="1800"/>
              <a:buNone/>
            </a:pPr>
            <a:r>
              <a:rPr lang="en-US"/>
              <a:t>There are many benefits of engaging in cause marketing for both social enterprises and companies.</a:t>
            </a:r>
            <a:endParaRPr/>
          </a:p>
          <a:p>
            <a:pPr indent="0" lvl="0" marL="92075" rtl="0" algn="just">
              <a:lnSpc>
                <a:spcPct val="90000"/>
              </a:lnSpc>
              <a:spcBef>
                <a:spcPts val="1000"/>
              </a:spcBef>
              <a:spcAft>
                <a:spcPts val="0"/>
              </a:spcAft>
              <a:buSzPts val="1800"/>
              <a:buNone/>
            </a:pPr>
            <a:r>
              <a:t/>
            </a:r>
            <a:endParaRPr/>
          </a:p>
          <a:p>
            <a:pPr indent="0" lvl="0" marL="92075" rtl="0" algn="just">
              <a:lnSpc>
                <a:spcPct val="90000"/>
              </a:lnSpc>
              <a:spcBef>
                <a:spcPts val="1000"/>
              </a:spcBef>
              <a:spcAft>
                <a:spcPts val="0"/>
              </a:spcAft>
              <a:buSzPts val="1800"/>
              <a:buNone/>
            </a:pPr>
            <a:r>
              <a:rPr lang="en-US"/>
              <a:t>In 2019, it was found that </a:t>
            </a:r>
            <a:r>
              <a:rPr b="1" lang="en-US">
                <a:solidFill>
                  <a:schemeClr val="accent6"/>
                </a:solidFill>
              </a:rPr>
              <a:t>70% of consumers </a:t>
            </a:r>
            <a:r>
              <a:rPr lang="en-US"/>
              <a:t>want to know what the brands they purchase from are doing about </a:t>
            </a:r>
            <a:r>
              <a:rPr b="1" lang="en-US"/>
              <a:t>social and environmental issues </a:t>
            </a:r>
            <a:r>
              <a:rPr lang="en-US"/>
              <a:t>(Schaeffer, 2019).</a:t>
            </a:r>
            <a:endParaRPr/>
          </a:p>
          <a:p>
            <a:pPr indent="0" lvl="0" marL="92075" rtl="0" algn="just">
              <a:lnSpc>
                <a:spcPct val="90000"/>
              </a:lnSpc>
              <a:spcBef>
                <a:spcPts val="1000"/>
              </a:spcBef>
              <a:spcAft>
                <a:spcPts val="0"/>
              </a:spcAft>
              <a:buSzPts val="1800"/>
              <a:buNone/>
            </a:pPr>
            <a:r>
              <a:t/>
            </a:r>
            <a:endParaRPr/>
          </a:p>
          <a:p>
            <a:pPr indent="0" lvl="0" marL="92075" rtl="0" algn="just">
              <a:lnSpc>
                <a:spcPct val="90000"/>
              </a:lnSpc>
              <a:spcBef>
                <a:spcPts val="1000"/>
              </a:spcBef>
              <a:spcAft>
                <a:spcPts val="0"/>
              </a:spcAft>
              <a:buSzPts val="1800"/>
              <a:buNone/>
            </a:pPr>
            <a:r>
              <a:rPr lang="en-US"/>
              <a:t>Nearly </a:t>
            </a:r>
            <a:r>
              <a:rPr b="1" lang="en-US"/>
              <a:t>50% of consumers </a:t>
            </a:r>
            <a:r>
              <a:rPr lang="en-US"/>
              <a:t>report to pay close attention to a brand’s </a:t>
            </a:r>
            <a:r>
              <a:rPr b="1" lang="en-US">
                <a:solidFill>
                  <a:schemeClr val="accent6"/>
                </a:solidFill>
              </a:rPr>
              <a:t>social responsibility efforts when they buy a product</a:t>
            </a:r>
            <a:r>
              <a:rPr lang="en-US"/>
              <a:t> (Shaeffer, 2019).</a:t>
            </a:r>
            <a:endParaRPr/>
          </a:p>
          <a:p>
            <a:pPr indent="0" lvl="0" marL="92075" rtl="0" algn="just">
              <a:lnSpc>
                <a:spcPct val="90000"/>
              </a:lnSpc>
              <a:spcBef>
                <a:spcPts val="1000"/>
              </a:spcBef>
              <a:spcAft>
                <a:spcPts val="0"/>
              </a:spcAft>
              <a:buSzPts val="1800"/>
              <a:buNone/>
            </a:pPr>
            <a:r>
              <a:t/>
            </a:r>
            <a:endParaRPr/>
          </a:p>
        </p:txBody>
      </p:sp>
      <p:pic>
        <p:nvPicPr>
          <p:cNvPr id="145" name="Google Shape;145;p25"/>
          <p:cNvPicPr preferRelativeResize="0"/>
          <p:nvPr/>
        </p:nvPicPr>
        <p:blipFill rotWithShape="1">
          <a:blip r:embed="rId3">
            <a:alphaModFix/>
          </a:blip>
          <a:srcRect b="8380" l="3760" r="3712" t="5927"/>
          <a:stretch/>
        </p:blipFill>
        <p:spPr>
          <a:xfrm>
            <a:off x="5462320" y="1651101"/>
            <a:ext cx="6631709" cy="4091709"/>
          </a:xfrm>
          <a:prstGeom prst="rect">
            <a:avLst/>
          </a:prstGeom>
          <a:noFill/>
          <a:ln>
            <a:noFill/>
          </a:ln>
        </p:spPr>
      </p:pic>
      <p:sp>
        <p:nvSpPr>
          <p:cNvPr id="146" name="Google Shape;146;p25"/>
          <p:cNvSpPr txBox="1"/>
          <p:nvPr/>
        </p:nvSpPr>
        <p:spPr>
          <a:xfrm>
            <a:off x="5292437" y="6555099"/>
            <a:ext cx="7117782"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Calibri"/>
                <a:ea typeface="Calibri"/>
                <a:cs typeface="Calibri"/>
                <a:sym typeface="Calibri"/>
              </a:rPr>
              <a:t>Image source: (Cone Communications, 2017) </a:t>
            </a:r>
            <a:r>
              <a:rPr b="0" i="0" lang="en-US" sz="105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https://www.cbd.int/doc/case-studies/inc/cs-inc-cone-communications-en.pdf</a:t>
            </a:r>
            <a:r>
              <a:rPr b="0" i="0" lang="en-US" sz="105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Benefits of Cause Marketing</a:t>
            </a:r>
            <a:endParaRPr/>
          </a:p>
        </p:txBody>
      </p:sp>
      <p:grpSp>
        <p:nvGrpSpPr>
          <p:cNvPr id="152" name="Google Shape;152;p26"/>
          <p:cNvGrpSpPr/>
          <p:nvPr/>
        </p:nvGrpSpPr>
        <p:grpSpPr>
          <a:xfrm>
            <a:off x="1775236" y="1055446"/>
            <a:ext cx="8589818" cy="5370751"/>
            <a:chOff x="0" y="122573"/>
            <a:chExt cx="8589818" cy="5370751"/>
          </a:xfrm>
        </p:grpSpPr>
        <p:sp>
          <p:nvSpPr>
            <p:cNvPr id="153" name="Google Shape;153;p26"/>
            <p:cNvSpPr/>
            <p:nvPr/>
          </p:nvSpPr>
          <p:spPr>
            <a:xfrm>
              <a:off x="0" y="329213"/>
              <a:ext cx="8589818" cy="771750"/>
            </a:xfrm>
            <a:prstGeom prst="rect">
              <a:avLst/>
            </a:prstGeom>
            <a:solidFill>
              <a:schemeClr val="lt1">
                <a:alpha val="89803"/>
              </a:schemeClr>
            </a:solidFill>
            <a:ln cap="flat" cmpd="sng" w="25400">
              <a:solidFill>
                <a:srgbClr val="857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txBox="1"/>
            <p:nvPr/>
          </p:nvSpPr>
          <p:spPr>
            <a:xfrm>
              <a:off x="0" y="329213"/>
              <a:ext cx="8589818" cy="771750"/>
            </a:xfrm>
            <a:prstGeom prst="rect">
              <a:avLst/>
            </a:prstGeom>
            <a:noFill/>
            <a:ln>
              <a:noFill/>
            </a:ln>
          </p:spPr>
          <p:txBody>
            <a:bodyPr anchorCtr="0" anchor="t" bIns="99550" lIns="666650" spcFirstLastPara="1" rIns="666650"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72% of consumers believe that it is “more important than ever” to buy from companies that reflect their values (Moore, 2020)</a:t>
              </a:r>
              <a:endParaRPr/>
            </a:p>
          </p:txBody>
        </p:sp>
        <p:sp>
          <p:nvSpPr>
            <p:cNvPr id="155" name="Google Shape;155;p26"/>
            <p:cNvSpPr/>
            <p:nvPr/>
          </p:nvSpPr>
          <p:spPr>
            <a:xfrm>
              <a:off x="429490" y="122573"/>
              <a:ext cx="6012872" cy="413280"/>
            </a:xfrm>
            <a:prstGeom prst="roundRect">
              <a:avLst>
                <a:gd fmla="val 16667"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txBox="1"/>
            <p:nvPr/>
          </p:nvSpPr>
          <p:spPr>
            <a:xfrm>
              <a:off x="449665" y="142748"/>
              <a:ext cx="5972522" cy="372930"/>
            </a:xfrm>
            <a:prstGeom prst="rect">
              <a:avLst/>
            </a:prstGeom>
            <a:noFill/>
            <a:ln>
              <a:noFill/>
            </a:ln>
          </p:spPr>
          <p:txBody>
            <a:bodyPr anchorCtr="0" anchor="ctr" bIns="0" lIns="227250" spcFirstLastPara="1" rIns="227250" wrap="square" tIns="0">
              <a:noAutofit/>
            </a:bodyPr>
            <a:lstStyle/>
            <a:p>
              <a:pPr indent="0" lvl="0" marL="0" marR="0" rtl="0" algn="l">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Creates authentic engagement</a:t>
              </a:r>
              <a:endParaRPr/>
            </a:p>
          </p:txBody>
        </p:sp>
        <p:sp>
          <p:nvSpPr>
            <p:cNvPr id="157" name="Google Shape;157;p26"/>
            <p:cNvSpPr/>
            <p:nvPr/>
          </p:nvSpPr>
          <p:spPr>
            <a:xfrm>
              <a:off x="0" y="1383204"/>
              <a:ext cx="8589818" cy="771750"/>
            </a:xfrm>
            <a:prstGeom prst="rect">
              <a:avLst/>
            </a:prstGeom>
            <a:solidFill>
              <a:schemeClr val="lt1">
                <a:alpha val="89803"/>
              </a:schemeClr>
            </a:solidFill>
            <a:ln cap="flat" cmpd="sng" w="25400">
              <a:solidFill>
                <a:srgbClr val="857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txBox="1"/>
            <p:nvPr/>
          </p:nvSpPr>
          <p:spPr>
            <a:xfrm>
              <a:off x="0" y="1383204"/>
              <a:ext cx="8589818" cy="771750"/>
            </a:xfrm>
            <a:prstGeom prst="rect">
              <a:avLst/>
            </a:prstGeom>
            <a:noFill/>
            <a:ln>
              <a:noFill/>
            </a:ln>
          </p:spPr>
          <p:txBody>
            <a:bodyPr anchorCtr="0" anchor="t" bIns="99550" lIns="666650" spcFirstLastPara="1" rIns="666650"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This can connect with both local communities and/or certain societal communities such as young people, women, LGBTQIA+, etc. (Indeed Editorial Team, 2022)</a:t>
              </a:r>
              <a:endParaRPr/>
            </a:p>
          </p:txBody>
        </p:sp>
        <p:sp>
          <p:nvSpPr>
            <p:cNvPr id="159" name="Google Shape;159;p26"/>
            <p:cNvSpPr/>
            <p:nvPr/>
          </p:nvSpPr>
          <p:spPr>
            <a:xfrm>
              <a:off x="429490" y="1176564"/>
              <a:ext cx="6012872" cy="413280"/>
            </a:xfrm>
            <a:prstGeom prst="roundRect">
              <a:avLst>
                <a:gd fmla="val 16667"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txBox="1"/>
            <p:nvPr/>
          </p:nvSpPr>
          <p:spPr>
            <a:xfrm>
              <a:off x="449665" y="1196739"/>
              <a:ext cx="5972522" cy="372930"/>
            </a:xfrm>
            <a:prstGeom prst="rect">
              <a:avLst/>
            </a:prstGeom>
            <a:noFill/>
            <a:ln>
              <a:noFill/>
            </a:ln>
          </p:spPr>
          <p:txBody>
            <a:bodyPr anchorCtr="0" anchor="ctr" bIns="0" lIns="227250" spcFirstLastPara="1" rIns="227250" wrap="square" tIns="0">
              <a:noAutofit/>
            </a:bodyPr>
            <a:lstStyle/>
            <a:p>
              <a:pPr indent="0" lvl="0" marL="0" marR="0" rtl="0" algn="l">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Connects with the community</a:t>
              </a:r>
              <a:endParaRPr/>
            </a:p>
          </p:txBody>
        </p:sp>
        <p:sp>
          <p:nvSpPr>
            <p:cNvPr id="161" name="Google Shape;161;p26"/>
            <p:cNvSpPr/>
            <p:nvPr/>
          </p:nvSpPr>
          <p:spPr>
            <a:xfrm>
              <a:off x="0" y="2437194"/>
              <a:ext cx="8589818" cy="771750"/>
            </a:xfrm>
            <a:prstGeom prst="rect">
              <a:avLst/>
            </a:prstGeom>
            <a:solidFill>
              <a:schemeClr val="lt1">
                <a:alpha val="89803"/>
              </a:schemeClr>
            </a:solidFill>
            <a:ln cap="flat" cmpd="sng" w="25400">
              <a:solidFill>
                <a:srgbClr val="857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txBox="1"/>
            <p:nvPr/>
          </p:nvSpPr>
          <p:spPr>
            <a:xfrm>
              <a:off x="0" y="2437194"/>
              <a:ext cx="8589818" cy="771750"/>
            </a:xfrm>
            <a:prstGeom prst="rect">
              <a:avLst/>
            </a:prstGeom>
            <a:noFill/>
            <a:ln>
              <a:noFill/>
            </a:ln>
          </p:spPr>
          <p:txBody>
            <a:bodyPr anchorCtr="0" anchor="t" bIns="99550" lIns="666650" spcFirstLastPara="1" rIns="666650"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Creates a good image for both the social enterprise and the company involved, raising brand awareness for both (Indeed Editorial Team, 2022)</a:t>
              </a:r>
              <a:endParaRPr/>
            </a:p>
          </p:txBody>
        </p:sp>
        <p:sp>
          <p:nvSpPr>
            <p:cNvPr id="163" name="Google Shape;163;p26"/>
            <p:cNvSpPr/>
            <p:nvPr/>
          </p:nvSpPr>
          <p:spPr>
            <a:xfrm>
              <a:off x="429490" y="2230554"/>
              <a:ext cx="6012872" cy="413280"/>
            </a:xfrm>
            <a:prstGeom prst="roundRect">
              <a:avLst>
                <a:gd fmla="val 16667"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txBox="1"/>
            <p:nvPr/>
          </p:nvSpPr>
          <p:spPr>
            <a:xfrm>
              <a:off x="449665" y="2250729"/>
              <a:ext cx="5972522" cy="372930"/>
            </a:xfrm>
            <a:prstGeom prst="rect">
              <a:avLst/>
            </a:prstGeom>
            <a:noFill/>
            <a:ln>
              <a:noFill/>
            </a:ln>
          </p:spPr>
          <p:txBody>
            <a:bodyPr anchorCtr="0" anchor="ctr" bIns="0" lIns="227250" spcFirstLastPara="1" rIns="227250" wrap="square" tIns="0">
              <a:noAutofit/>
            </a:bodyPr>
            <a:lstStyle/>
            <a:p>
              <a:pPr indent="0" lvl="0" marL="0" marR="0" rtl="0" algn="l">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Bolsters brand perception</a:t>
              </a:r>
              <a:endParaRPr/>
            </a:p>
          </p:txBody>
        </p:sp>
        <p:sp>
          <p:nvSpPr>
            <p:cNvPr id="165" name="Google Shape;165;p26"/>
            <p:cNvSpPr/>
            <p:nvPr/>
          </p:nvSpPr>
          <p:spPr>
            <a:xfrm>
              <a:off x="0" y="3491184"/>
              <a:ext cx="8589818" cy="771750"/>
            </a:xfrm>
            <a:prstGeom prst="rect">
              <a:avLst/>
            </a:prstGeom>
            <a:solidFill>
              <a:schemeClr val="lt1">
                <a:alpha val="89803"/>
              </a:schemeClr>
            </a:solidFill>
            <a:ln cap="flat" cmpd="sng" w="25400">
              <a:solidFill>
                <a:srgbClr val="857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txBox="1"/>
            <p:nvPr/>
          </p:nvSpPr>
          <p:spPr>
            <a:xfrm>
              <a:off x="0" y="3491184"/>
              <a:ext cx="8589818" cy="771750"/>
            </a:xfrm>
            <a:prstGeom prst="rect">
              <a:avLst/>
            </a:prstGeom>
            <a:noFill/>
            <a:ln>
              <a:noFill/>
            </a:ln>
          </p:spPr>
          <p:txBody>
            <a:bodyPr anchorCtr="0" anchor="t" bIns="99550" lIns="666650" spcFirstLastPara="1" rIns="666650"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71% of millennials have reported that they would pay more for a product/service if they knew that part or all of the proceeds went to a charitable cause (Moore, 2020)</a:t>
              </a:r>
              <a:endParaRPr/>
            </a:p>
          </p:txBody>
        </p:sp>
        <p:sp>
          <p:nvSpPr>
            <p:cNvPr id="167" name="Google Shape;167;p26"/>
            <p:cNvSpPr/>
            <p:nvPr/>
          </p:nvSpPr>
          <p:spPr>
            <a:xfrm>
              <a:off x="429490" y="3284544"/>
              <a:ext cx="6012872" cy="413280"/>
            </a:xfrm>
            <a:prstGeom prst="roundRect">
              <a:avLst>
                <a:gd fmla="val 16667"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txBox="1"/>
            <p:nvPr/>
          </p:nvSpPr>
          <p:spPr>
            <a:xfrm>
              <a:off x="449665" y="3304719"/>
              <a:ext cx="5972522" cy="372930"/>
            </a:xfrm>
            <a:prstGeom prst="rect">
              <a:avLst/>
            </a:prstGeom>
            <a:noFill/>
            <a:ln>
              <a:noFill/>
            </a:ln>
          </p:spPr>
          <p:txBody>
            <a:bodyPr anchorCtr="0" anchor="ctr" bIns="0" lIns="227250" spcFirstLastPara="1" rIns="227250" wrap="square" tIns="0">
              <a:noAutofit/>
            </a:bodyPr>
            <a:lstStyle/>
            <a:p>
              <a:pPr indent="0" lvl="0" marL="0" marR="0" rtl="0" algn="l">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Increases revenue growth</a:t>
              </a:r>
              <a:endParaRPr/>
            </a:p>
          </p:txBody>
        </p:sp>
        <p:sp>
          <p:nvSpPr>
            <p:cNvPr id="169" name="Google Shape;169;p26"/>
            <p:cNvSpPr/>
            <p:nvPr/>
          </p:nvSpPr>
          <p:spPr>
            <a:xfrm>
              <a:off x="0" y="4545174"/>
              <a:ext cx="8589818" cy="948150"/>
            </a:xfrm>
            <a:prstGeom prst="rect">
              <a:avLst/>
            </a:prstGeom>
            <a:solidFill>
              <a:schemeClr val="lt1">
                <a:alpha val="89803"/>
              </a:schemeClr>
            </a:solidFill>
            <a:ln cap="flat" cmpd="sng" w="25400">
              <a:solidFill>
                <a:srgbClr val="8578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txBox="1"/>
            <p:nvPr/>
          </p:nvSpPr>
          <p:spPr>
            <a:xfrm>
              <a:off x="0" y="4545174"/>
              <a:ext cx="8589818" cy="948150"/>
            </a:xfrm>
            <a:prstGeom prst="rect">
              <a:avLst/>
            </a:prstGeom>
            <a:noFill/>
            <a:ln>
              <a:noFill/>
            </a:ln>
          </p:spPr>
          <p:txBody>
            <a:bodyPr anchorCtr="0" anchor="t" bIns="99550" lIns="666650" spcFirstLastPara="1" rIns="666650"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Some companies pay social enterprises and non-profits for the use of their branding on some of their products. This generates more funding for the social enterprise as well as exposure (O’Dougherty et al., 2021) </a:t>
              </a:r>
              <a:endParaRPr/>
            </a:p>
          </p:txBody>
        </p:sp>
        <p:sp>
          <p:nvSpPr>
            <p:cNvPr id="171" name="Google Shape;171;p26"/>
            <p:cNvSpPr/>
            <p:nvPr/>
          </p:nvSpPr>
          <p:spPr>
            <a:xfrm>
              <a:off x="429490" y="4338534"/>
              <a:ext cx="6012872" cy="413280"/>
            </a:xfrm>
            <a:prstGeom prst="roundRect">
              <a:avLst>
                <a:gd fmla="val 16667"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txBox="1"/>
            <p:nvPr/>
          </p:nvSpPr>
          <p:spPr>
            <a:xfrm>
              <a:off x="449665" y="4358709"/>
              <a:ext cx="5972522" cy="372930"/>
            </a:xfrm>
            <a:prstGeom prst="rect">
              <a:avLst/>
            </a:prstGeom>
            <a:noFill/>
            <a:ln>
              <a:noFill/>
            </a:ln>
          </p:spPr>
          <p:txBody>
            <a:bodyPr anchorCtr="0" anchor="ctr" bIns="0" lIns="227250" spcFirstLastPara="1" rIns="227250" wrap="square" tIns="0">
              <a:noAutofit/>
            </a:bodyPr>
            <a:lstStyle/>
            <a:p>
              <a:pPr indent="0" lvl="0" marL="0" marR="0" rtl="0" algn="l">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Exposure through products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Benefits of Cause Marketing</a:t>
            </a:r>
            <a:endParaRPr/>
          </a:p>
        </p:txBody>
      </p:sp>
      <p:sp>
        <p:nvSpPr>
          <p:cNvPr id="178" name="Google Shape;178;p27"/>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Benefits for Social Enterprises</a:t>
            </a:r>
            <a:endParaRPr/>
          </a:p>
        </p:txBody>
      </p:sp>
      <p:sp>
        <p:nvSpPr>
          <p:cNvPr id="179" name="Google Shape;179;p27"/>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4"/>
              </a:buClr>
              <a:buSzPts val="1800"/>
              <a:buFont typeface="Arial"/>
              <a:buNone/>
            </a:pPr>
            <a:r>
              <a:rPr lang="en-US"/>
              <a:t> </a:t>
            </a:r>
            <a:endParaRPr/>
          </a:p>
        </p:txBody>
      </p:sp>
      <p:pic>
        <p:nvPicPr>
          <p:cNvPr id="180" name="Google Shape;180;p27"/>
          <p:cNvPicPr preferRelativeResize="0"/>
          <p:nvPr/>
        </p:nvPicPr>
        <p:blipFill rotWithShape="1">
          <a:blip r:embed="rId3">
            <a:alphaModFix/>
          </a:blip>
          <a:srcRect b="11027" l="17361" r="15108" t="8661"/>
          <a:stretch/>
        </p:blipFill>
        <p:spPr>
          <a:xfrm>
            <a:off x="9914908" y="1564720"/>
            <a:ext cx="2127413" cy="4510118"/>
          </a:xfrm>
          <a:prstGeom prst="rect">
            <a:avLst/>
          </a:prstGeom>
          <a:noFill/>
          <a:ln>
            <a:noFill/>
          </a:ln>
        </p:spPr>
      </p:pic>
      <p:sp>
        <p:nvSpPr>
          <p:cNvPr id="181" name="Google Shape;181;p27"/>
          <p:cNvSpPr txBox="1"/>
          <p:nvPr/>
        </p:nvSpPr>
        <p:spPr>
          <a:xfrm>
            <a:off x="4978401" y="6547519"/>
            <a:ext cx="758718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Image source: (Cone Communications, 2017) </a:t>
            </a:r>
            <a:r>
              <a:rPr b="0" i="0" lang="en-US" sz="11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https://www.cbd.int/doc/case-studies/inc/cs-inc-cone-communications-en.pdf</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p:txBody>
      </p:sp>
      <p:sp>
        <p:nvSpPr>
          <p:cNvPr id="182" name="Google Shape;182;p27"/>
          <p:cNvSpPr txBox="1"/>
          <p:nvPr/>
        </p:nvSpPr>
        <p:spPr>
          <a:xfrm>
            <a:off x="99868" y="1473783"/>
            <a:ext cx="9930823" cy="5289179"/>
          </a:xfrm>
          <a:prstGeom prst="rect">
            <a:avLst/>
          </a:prstGeom>
          <a:noFill/>
          <a:ln>
            <a:noFill/>
          </a:ln>
        </p:spPr>
        <p:txBody>
          <a:bodyPr anchorCtr="0" anchor="t" bIns="45700" lIns="91425" spcFirstLastPara="1" rIns="91425" wrap="square" tIns="45700">
            <a:noAutofit/>
          </a:bodyPr>
          <a:lstStyle/>
          <a:p>
            <a:pPr indent="0" lvl="0" marL="176213" marR="0" rtl="0" algn="l">
              <a:lnSpc>
                <a:spcPct val="90000"/>
              </a:lnSpc>
              <a:spcBef>
                <a:spcPts val="1000"/>
              </a:spcBef>
              <a:spcAft>
                <a:spcPts val="0"/>
              </a:spcAft>
              <a:buClr>
                <a:schemeClr val="accent4"/>
              </a:buClr>
              <a:buSzPts val="1800"/>
              <a:buFont typeface="Arial"/>
              <a:buNone/>
            </a:pPr>
            <a:r>
              <a:rPr b="0" i="0" lang="en-US" sz="1800" u="none" cap="none" strike="noStrike">
                <a:solidFill>
                  <a:schemeClr val="accent4"/>
                </a:solidFill>
                <a:latin typeface="Calibri"/>
                <a:ea typeface="Calibri"/>
                <a:cs typeface="Calibri"/>
                <a:sym typeface="Calibri"/>
              </a:rPr>
              <a:t>Cause marketing has particular benefits for social enterprises and non-profits. </a:t>
            </a:r>
            <a:endParaRPr/>
          </a:p>
          <a:p>
            <a:pPr indent="0" lvl="0" marL="176213" marR="0" rtl="0" algn="l">
              <a:lnSpc>
                <a:spcPct val="90000"/>
              </a:lnSpc>
              <a:spcBef>
                <a:spcPts val="1000"/>
              </a:spcBef>
              <a:spcAft>
                <a:spcPts val="0"/>
              </a:spcAft>
              <a:buClr>
                <a:schemeClr val="accent4"/>
              </a:buClr>
              <a:buSzPts val="1800"/>
              <a:buFont typeface="Arial"/>
              <a:buNone/>
            </a:pPr>
            <a:r>
              <a:t/>
            </a:r>
            <a:endParaRPr b="0" i="0" sz="1800" u="none" cap="none" strike="noStrike">
              <a:solidFill>
                <a:schemeClr val="accent4"/>
              </a:solidFill>
              <a:latin typeface="Calibri"/>
              <a:ea typeface="Calibri"/>
              <a:cs typeface="Calibri"/>
              <a:sym typeface="Calibri"/>
            </a:endParaRPr>
          </a:p>
          <a:p>
            <a:pPr indent="0" lvl="0" marL="176213" marR="0" rtl="0" algn="l">
              <a:lnSpc>
                <a:spcPct val="90000"/>
              </a:lnSpc>
              <a:spcBef>
                <a:spcPts val="1000"/>
              </a:spcBef>
              <a:spcAft>
                <a:spcPts val="0"/>
              </a:spcAft>
              <a:buClr>
                <a:schemeClr val="accent4"/>
              </a:buClr>
              <a:buSzPts val="1800"/>
              <a:buFont typeface="Arial"/>
              <a:buNone/>
            </a:pPr>
            <a:r>
              <a:rPr b="0" i="0" lang="en-US" sz="1800" u="none" cap="none" strike="noStrike">
                <a:solidFill>
                  <a:schemeClr val="accent4"/>
                </a:solidFill>
                <a:latin typeface="Calibri"/>
                <a:ea typeface="Calibri"/>
                <a:cs typeface="Calibri"/>
                <a:sym typeface="Calibri"/>
              </a:rPr>
              <a:t>Since non-profits usually have a lower budget for marketing, partnering with a company allows them to tap into a larger audience and customer base. This allows them to </a:t>
            </a:r>
            <a:r>
              <a:rPr b="1" i="0" lang="en-US" sz="1800" u="none" cap="none" strike="noStrike">
                <a:solidFill>
                  <a:schemeClr val="accent6"/>
                </a:solidFill>
                <a:latin typeface="Calibri"/>
                <a:ea typeface="Calibri"/>
                <a:cs typeface="Calibri"/>
                <a:sym typeface="Calibri"/>
              </a:rPr>
              <a:t>reach a customer base that they may not otherwise reach </a:t>
            </a:r>
            <a:r>
              <a:rPr b="0" i="0" lang="en-US" sz="1800" u="none" cap="none" strike="noStrike">
                <a:solidFill>
                  <a:schemeClr val="dk2"/>
                </a:solidFill>
                <a:latin typeface="Calibri"/>
                <a:ea typeface="Calibri"/>
                <a:cs typeface="Calibri"/>
                <a:sym typeface="Calibri"/>
              </a:rPr>
              <a:t>(MailChimp, 2019).</a:t>
            </a:r>
            <a:endParaRPr b="0" i="0" sz="1800" u="none" cap="none" strike="noStrike">
              <a:solidFill>
                <a:schemeClr val="accent4"/>
              </a:solidFill>
              <a:latin typeface="Calibri"/>
              <a:ea typeface="Calibri"/>
              <a:cs typeface="Calibri"/>
              <a:sym typeface="Calibri"/>
            </a:endParaRPr>
          </a:p>
          <a:p>
            <a:pPr indent="0" lvl="0" marL="176213" marR="0" rtl="0" algn="l">
              <a:lnSpc>
                <a:spcPct val="90000"/>
              </a:lnSpc>
              <a:spcBef>
                <a:spcPts val="1000"/>
              </a:spcBef>
              <a:spcAft>
                <a:spcPts val="0"/>
              </a:spcAft>
              <a:buClr>
                <a:schemeClr val="accent4"/>
              </a:buClr>
              <a:buSzPts val="1800"/>
              <a:buFont typeface="Arial"/>
              <a:buNone/>
            </a:pPr>
            <a:r>
              <a:t/>
            </a:r>
            <a:endParaRPr b="0" i="0" sz="1800" u="none" cap="none" strike="noStrike">
              <a:solidFill>
                <a:schemeClr val="accent4"/>
              </a:solidFill>
              <a:latin typeface="Calibri"/>
              <a:ea typeface="Calibri"/>
              <a:cs typeface="Calibri"/>
              <a:sym typeface="Calibri"/>
            </a:endParaRPr>
          </a:p>
          <a:p>
            <a:pPr indent="0" lvl="0" marL="176213" marR="0" rtl="0" algn="l">
              <a:lnSpc>
                <a:spcPct val="90000"/>
              </a:lnSpc>
              <a:spcBef>
                <a:spcPts val="1000"/>
              </a:spcBef>
              <a:spcAft>
                <a:spcPts val="0"/>
              </a:spcAft>
              <a:buClr>
                <a:schemeClr val="accent4"/>
              </a:buClr>
              <a:buSzPts val="1800"/>
              <a:buFont typeface="Arial"/>
              <a:buNone/>
            </a:pPr>
            <a:r>
              <a:rPr b="0" i="0" lang="en-US" sz="1800" u="none" cap="none" strike="noStrike">
                <a:solidFill>
                  <a:schemeClr val="accent4"/>
                </a:solidFill>
                <a:latin typeface="Calibri"/>
                <a:ea typeface="Calibri"/>
                <a:cs typeface="Calibri"/>
                <a:sym typeface="Calibri"/>
              </a:rPr>
              <a:t>Partnering with a company that has a </a:t>
            </a:r>
            <a:r>
              <a:rPr b="1" i="0" lang="en-US" sz="1800" u="none" cap="none" strike="noStrike">
                <a:solidFill>
                  <a:schemeClr val="accent6"/>
                </a:solidFill>
                <a:latin typeface="Calibri"/>
                <a:ea typeface="Calibri"/>
                <a:cs typeface="Calibri"/>
                <a:sym typeface="Calibri"/>
              </a:rPr>
              <a:t>similar customer base or industry </a:t>
            </a:r>
            <a:r>
              <a:rPr b="0" i="0" lang="en-US" sz="1800" u="none" cap="none" strike="noStrike">
                <a:solidFill>
                  <a:schemeClr val="accent4"/>
                </a:solidFill>
                <a:latin typeface="Calibri"/>
                <a:ea typeface="Calibri"/>
                <a:cs typeface="Calibri"/>
                <a:sym typeface="Calibri"/>
              </a:rPr>
              <a:t>as your social enterprise can be beneficial. Social enterprises that focuses on education of young people might be better partnering with a company whose core customer base is young people for example.</a:t>
            </a:r>
            <a:endParaRPr/>
          </a:p>
          <a:p>
            <a:pPr indent="0" lvl="0" marL="176213" marR="0" rtl="0" algn="l">
              <a:lnSpc>
                <a:spcPct val="90000"/>
              </a:lnSpc>
              <a:spcBef>
                <a:spcPts val="1000"/>
              </a:spcBef>
              <a:spcAft>
                <a:spcPts val="0"/>
              </a:spcAft>
              <a:buClr>
                <a:schemeClr val="accent4"/>
              </a:buClr>
              <a:buSzPts val="1800"/>
              <a:buFont typeface="Arial"/>
              <a:buNone/>
            </a:pPr>
            <a:r>
              <a:t/>
            </a:r>
            <a:endParaRPr b="0" i="0" sz="1800" u="none" cap="none" strike="noStrike">
              <a:solidFill>
                <a:schemeClr val="accent4"/>
              </a:solidFill>
              <a:latin typeface="Calibri"/>
              <a:ea typeface="Calibri"/>
              <a:cs typeface="Calibri"/>
              <a:sym typeface="Calibri"/>
            </a:endParaRPr>
          </a:p>
          <a:p>
            <a:pPr indent="0" lvl="0" marL="176213" marR="0" rtl="0" algn="l">
              <a:lnSpc>
                <a:spcPct val="90000"/>
              </a:lnSpc>
              <a:spcBef>
                <a:spcPts val="1000"/>
              </a:spcBef>
              <a:spcAft>
                <a:spcPts val="0"/>
              </a:spcAft>
              <a:buClr>
                <a:schemeClr val="accent4"/>
              </a:buClr>
              <a:buSzPts val="1800"/>
              <a:buFont typeface="Arial"/>
              <a:buNone/>
            </a:pPr>
            <a:r>
              <a:rPr b="0" i="0" lang="en-US" sz="1800" u="none" cap="none" strike="noStrike">
                <a:solidFill>
                  <a:schemeClr val="accent4"/>
                </a:solidFill>
                <a:latin typeface="Calibri"/>
                <a:ea typeface="Calibri"/>
                <a:cs typeface="Calibri"/>
                <a:sym typeface="Calibri"/>
              </a:rPr>
              <a:t>Many social enterprises and non-profits </a:t>
            </a:r>
            <a:r>
              <a:rPr b="1" i="0" lang="en-US" sz="1800" u="none" cap="none" strike="noStrike">
                <a:solidFill>
                  <a:schemeClr val="accent6"/>
                </a:solidFill>
                <a:latin typeface="Calibri"/>
                <a:ea typeface="Calibri"/>
                <a:cs typeface="Calibri"/>
                <a:sym typeface="Calibri"/>
              </a:rPr>
              <a:t>directly offer cause marketing opportunities to companies</a:t>
            </a:r>
            <a:r>
              <a:rPr b="0" i="0" lang="en-US" sz="1800" u="none" cap="none" strike="noStrike">
                <a:solidFill>
                  <a:schemeClr val="accent4"/>
                </a:solidFill>
                <a:latin typeface="Calibri"/>
                <a:ea typeface="Calibri"/>
                <a:cs typeface="Calibri"/>
                <a:sym typeface="Calibri"/>
              </a:rPr>
              <a:t> who may wish to partner with them, some examples below:</a:t>
            </a:r>
            <a:endParaRPr/>
          </a:p>
          <a:p>
            <a:pPr indent="-285750" lvl="0" marL="461963" marR="0" rtl="0" algn="l">
              <a:lnSpc>
                <a:spcPct val="90000"/>
              </a:lnSpc>
              <a:spcBef>
                <a:spcPts val="1000"/>
              </a:spcBef>
              <a:spcAft>
                <a:spcPts val="0"/>
              </a:spcAft>
              <a:buClr>
                <a:schemeClr val="accent4"/>
              </a:buClr>
              <a:buSzPts val="1800"/>
              <a:buFont typeface="Arial"/>
              <a:buChar char="•"/>
            </a:pPr>
            <a:r>
              <a:rPr b="0" i="0" lang="en-US" sz="1800" u="sng" cap="none" strike="noStrike">
                <a:solidFill>
                  <a:schemeClr val="accent4"/>
                </a:solidFill>
                <a:latin typeface="Calibri"/>
                <a:ea typeface="Calibri"/>
                <a:cs typeface="Calibri"/>
                <a:sym typeface="Calibri"/>
                <a:hlinkClick r:id="rId5">
                  <a:extLst>
                    <a:ext uri="{A12FA001-AC4F-418D-AE19-62706E023703}">
                      <ahyp:hlinkClr val="tx"/>
                    </a:ext>
                  </a:extLst>
                </a:hlinkClick>
              </a:rPr>
              <a:t>Barretstown</a:t>
            </a:r>
            <a:r>
              <a:rPr b="0" i="0" lang="en-US" sz="1800" u="none" cap="none" strike="noStrike">
                <a:solidFill>
                  <a:schemeClr val="accent4"/>
                </a:solidFill>
                <a:latin typeface="Calibri"/>
                <a:ea typeface="Calibri"/>
                <a:cs typeface="Calibri"/>
                <a:sym typeface="Calibri"/>
              </a:rPr>
              <a:t> (adventure camps catered for children with serious illness)</a:t>
            </a:r>
            <a:endParaRPr/>
          </a:p>
          <a:p>
            <a:pPr indent="-285750" lvl="0" marL="461963" marR="0" rtl="0" algn="l">
              <a:lnSpc>
                <a:spcPct val="90000"/>
              </a:lnSpc>
              <a:spcBef>
                <a:spcPts val="1000"/>
              </a:spcBef>
              <a:spcAft>
                <a:spcPts val="0"/>
              </a:spcAft>
              <a:buClr>
                <a:schemeClr val="accent4"/>
              </a:buClr>
              <a:buSzPts val="1800"/>
              <a:buFont typeface="Arial"/>
              <a:buChar char="•"/>
            </a:pPr>
            <a:r>
              <a:rPr b="0" i="0" lang="en-US" sz="1800" u="sng" cap="none" strike="noStrike">
                <a:solidFill>
                  <a:schemeClr val="accent4"/>
                </a:solidFill>
                <a:latin typeface="Calibri"/>
                <a:ea typeface="Calibri"/>
                <a:cs typeface="Calibri"/>
                <a:sym typeface="Calibri"/>
                <a:hlinkClick r:id="rId6">
                  <a:extLst>
                    <a:ext uri="{A12FA001-AC4F-418D-AE19-62706E023703}">
                      <ahyp:hlinkClr val="tx"/>
                    </a:ext>
                  </a:extLst>
                </a:hlinkClick>
              </a:rPr>
              <a:t>Alone</a:t>
            </a:r>
            <a:r>
              <a:rPr b="0" i="0" lang="en-US" sz="1800" u="none" cap="none" strike="noStrike">
                <a:solidFill>
                  <a:schemeClr val="accent4"/>
                </a:solidFill>
                <a:latin typeface="Calibri"/>
                <a:ea typeface="Calibri"/>
                <a:cs typeface="Calibri"/>
                <a:sym typeface="Calibri"/>
              </a:rPr>
              <a:t> (a charity aimed at </a:t>
            </a:r>
            <a:r>
              <a:rPr lang="en-US" sz="1800">
                <a:solidFill>
                  <a:schemeClr val="accent4"/>
                </a:solidFill>
                <a:latin typeface="Calibri"/>
                <a:ea typeface="Calibri"/>
                <a:cs typeface="Calibri"/>
                <a:sym typeface="Calibri"/>
              </a:rPr>
              <a:t>combating</a:t>
            </a:r>
            <a:r>
              <a:rPr b="0" i="0" lang="en-US" sz="1800" u="none" cap="none" strike="noStrike">
                <a:solidFill>
                  <a:schemeClr val="accent4"/>
                </a:solidFill>
                <a:latin typeface="Calibri"/>
                <a:ea typeface="Calibri"/>
                <a:cs typeface="Calibri"/>
                <a:sym typeface="Calibri"/>
              </a:rPr>
              <a:t> isolation amongst older people)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Propose a Partnership</a:t>
            </a:r>
            <a:endParaRPr/>
          </a:p>
        </p:txBody>
      </p:sp>
      <p:sp>
        <p:nvSpPr>
          <p:cNvPr id="188" name="Google Shape;188;p28"/>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Activity 2</a:t>
            </a:r>
            <a:endParaRPr/>
          </a:p>
        </p:txBody>
      </p:sp>
      <p:sp>
        <p:nvSpPr>
          <p:cNvPr id="189" name="Google Shape;189;p28"/>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4"/>
              </a:buClr>
              <a:buSzPts val="1800"/>
              <a:buFont typeface="Arial"/>
              <a:buNone/>
            </a:pPr>
            <a:r>
              <a:rPr lang="en-US"/>
              <a:t>Split into 2 equal groups.</a:t>
            </a:r>
            <a:endParaRPr/>
          </a:p>
        </p:txBody>
      </p:sp>
      <p:sp>
        <p:nvSpPr>
          <p:cNvPr id="190" name="Google Shape;190;p28"/>
          <p:cNvSpPr txBox="1"/>
          <p:nvPr/>
        </p:nvSpPr>
        <p:spPr>
          <a:xfrm>
            <a:off x="342360" y="2031770"/>
            <a:ext cx="5910944" cy="630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4"/>
              </a:buClr>
              <a:buSzPts val="1800"/>
              <a:buFont typeface="Arial"/>
              <a:buNone/>
            </a:pPr>
            <a:r>
              <a:rPr b="1" i="0" lang="en-US" sz="1800" u="none" cap="none" strike="noStrike">
                <a:solidFill>
                  <a:schemeClr val="accent6"/>
                </a:solidFill>
                <a:latin typeface="Calibri"/>
                <a:ea typeface="Calibri"/>
                <a:cs typeface="Calibri"/>
                <a:sym typeface="Calibri"/>
              </a:rPr>
              <a:t>Group 1 – </a:t>
            </a:r>
            <a:r>
              <a:rPr b="0" i="0" lang="en-US" sz="1800" u="none" cap="none" strike="noStrike">
                <a:solidFill>
                  <a:schemeClr val="dk2"/>
                </a:solidFill>
                <a:latin typeface="Calibri"/>
                <a:ea typeface="Calibri"/>
                <a:cs typeface="Calibri"/>
                <a:sym typeface="Calibri"/>
              </a:rPr>
              <a:t>You run your own social enterprise focused on intergenerational learning.</a:t>
            </a:r>
            <a:endParaRPr/>
          </a:p>
        </p:txBody>
      </p:sp>
      <p:sp>
        <p:nvSpPr>
          <p:cNvPr id="191" name="Google Shape;191;p28"/>
          <p:cNvSpPr txBox="1"/>
          <p:nvPr/>
        </p:nvSpPr>
        <p:spPr>
          <a:xfrm>
            <a:off x="6131377" y="2031770"/>
            <a:ext cx="5910944" cy="630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4"/>
              </a:buClr>
              <a:buSzPts val="1800"/>
              <a:buFont typeface="Arial"/>
              <a:buNone/>
            </a:pPr>
            <a:r>
              <a:rPr b="1" i="0" lang="en-US" sz="1800" u="none" cap="none" strike="noStrike">
                <a:solidFill>
                  <a:schemeClr val="accent6"/>
                </a:solidFill>
                <a:latin typeface="Calibri"/>
                <a:ea typeface="Calibri"/>
                <a:cs typeface="Calibri"/>
                <a:sym typeface="Calibri"/>
              </a:rPr>
              <a:t>Group 2 – </a:t>
            </a:r>
            <a:r>
              <a:rPr b="0" i="0" lang="en-US" sz="1800" u="none" cap="none" strike="noStrike">
                <a:solidFill>
                  <a:schemeClr val="accent4"/>
                </a:solidFill>
                <a:latin typeface="Calibri"/>
                <a:ea typeface="Calibri"/>
                <a:cs typeface="Calibri"/>
                <a:sym typeface="Calibri"/>
              </a:rPr>
              <a:t>You run your own social enterprise related to older people's mental health and wellbeing.</a:t>
            </a:r>
            <a:endParaRPr b="0" i="0" sz="1800" u="none" cap="none" strike="noStrike">
              <a:solidFill>
                <a:schemeClr val="accent4"/>
              </a:solidFill>
              <a:latin typeface="Calibri"/>
              <a:ea typeface="Calibri"/>
              <a:cs typeface="Calibri"/>
              <a:sym typeface="Calibri"/>
            </a:endParaRPr>
          </a:p>
        </p:txBody>
      </p:sp>
      <p:sp>
        <p:nvSpPr>
          <p:cNvPr id="192" name="Google Shape;192;p28"/>
          <p:cNvSpPr/>
          <p:nvPr/>
        </p:nvSpPr>
        <p:spPr>
          <a:xfrm>
            <a:off x="726042" y="2955637"/>
            <a:ext cx="10653158" cy="2918690"/>
          </a:xfrm>
          <a:prstGeom prst="rect">
            <a:avLst/>
          </a:prstGeom>
          <a:solidFill>
            <a:srgbClr val="BAFFF8"/>
          </a:solidFill>
          <a:ln cap="flat" cmpd="sng" w="12700">
            <a:solidFill>
              <a:srgbClr val="007E7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4"/>
              </a:buClr>
              <a:buSzPts val="1800"/>
              <a:buFont typeface="Arial"/>
              <a:buNone/>
            </a:pPr>
            <a:r>
              <a:rPr b="0" i="0" lang="en-US" sz="1800" u="none" cap="none" strike="noStrike">
                <a:solidFill>
                  <a:srgbClr val="000000"/>
                </a:solidFill>
                <a:latin typeface="Calibri"/>
                <a:ea typeface="Calibri"/>
                <a:cs typeface="Calibri"/>
                <a:sym typeface="Calibri"/>
              </a:rPr>
              <a:t>Recently you have decided you would like to partner with a company to engage in a cause-related marketing campaign after seeing the success of Jigsaw &amp; Lidl's partnership.  </a:t>
            </a:r>
            <a:endParaRPr/>
          </a:p>
          <a:p>
            <a:pPr indent="0" lvl="0" marL="0" marR="0" rtl="0" algn="l">
              <a:lnSpc>
                <a:spcPct val="90000"/>
              </a:lnSpc>
              <a:spcBef>
                <a:spcPts val="0"/>
              </a:spcBef>
              <a:spcAft>
                <a:spcPts val="0"/>
              </a:spcAft>
              <a:buClr>
                <a:schemeClr val="accent4"/>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accent4"/>
              </a:buClr>
              <a:buSzPts val="1800"/>
              <a:buFont typeface="Arial"/>
              <a:buNone/>
            </a:pPr>
            <a:r>
              <a:rPr b="0" i="0" lang="en-US" sz="1800" u="none" cap="none" strike="noStrike">
                <a:solidFill>
                  <a:srgbClr val="000000"/>
                </a:solidFill>
                <a:latin typeface="Calibri"/>
                <a:ea typeface="Calibri"/>
                <a:cs typeface="Calibri"/>
                <a:sym typeface="Calibri"/>
              </a:rPr>
              <a:t>You have the next 30 minutes to </a:t>
            </a:r>
            <a:r>
              <a:rPr b="1" i="0" lang="en-US" sz="1800" u="none" cap="none" strike="noStrike">
                <a:solidFill>
                  <a:srgbClr val="000000"/>
                </a:solidFill>
                <a:latin typeface="Calibri"/>
                <a:ea typeface="Calibri"/>
                <a:cs typeface="Calibri"/>
                <a:sym typeface="Calibri"/>
              </a:rPr>
              <a:t>identify an existing company that you would like to partner with</a:t>
            </a:r>
            <a:r>
              <a:rPr b="0" i="0" lang="en-US" sz="1800" u="none" cap="none" strike="noStrike">
                <a:solidFill>
                  <a:srgbClr val="000000"/>
                </a:solidFill>
                <a:latin typeface="Calibri"/>
                <a:ea typeface="Calibri"/>
                <a:cs typeface="Calibri"/>
                <a:sym typeface="Calibri"/>
              </a:rPr>
              <a:t> and identify the benefits of this company partnering with your social enterprise. </a:t>
            </a:r>
            <a:endParaRPr/>
          </a:p>
          <a:p>
            <a:pPr indent="0" lvl="0" marL="0" marR="0" rtl="0" algn="l">
              <a:lnSpc>
                <a:spcPct val="90000"/>
              </a:lnSpc>
              <a:spcBef>
                <a:spcPts val="0"/>
              </a:spcBef>
              <a:spcAft>
                <a:spcPts val="0"/>
              </a:spcAft>
              <a:buClr>
                <a:schemeClr val="accent4"/>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accent4"/>
              </a:buClr>
              <a:buSzPts val="1800"/>
              <a:buFont typeface="Arial"/>
              <a:buNone/>
            </a:pPr>
            <a:r>
              <a:rPr b="0" i="0" lang="en-US" sz="1800" u="none" cap="none" strike="noStrike">
                <a:solidFill>
                  <a:srgbClr val="000000"/>
                </a:solidFill>
                <a:latin typeface="Calibri"/>
                <a:ea typeface="Calibri"/>
                <a:cs typeface="Calibri"/>
                <a:sym typeface="Calibri"/>
              </a:rPr>
              <a:t>After 30 minutes, you are going to present your proposal to the other group who will act as the company you have chosen.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ctrTitle"/>
          </p:nvPr>
        </p:nvSpPr>
        <p:spPr>
          <a:xfrm>
            <a:off x="2179865" y="2937536"/>
            <a:ext cx="7832271" cy="24126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1800"/>
              <a:buFont typeface="Calibri"/>
              <a:buNone/>
            </a:pPr>
            <a:r>
              <a:rPr lang="en-US" sz="2400"/>
              <a:t>Unit 3</a:t>
            </a:r>
            <a:br>
              <a:rPr lang="en-US" sz="2400"/>
            </a:br>
            <a:br>
              <a:rPr lang="en-US" sz="2400"/>
            </a:br>
            <a:r>
              <a:rPr lang="en-US" sz="2400"/>
              <a:t>Implementing Cause Marketing</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Implementing cause marketing</a:t>
            </a:r>
            <a:endParaRPr/>
          </a:p>
        </p:txBody>
      </p:sp>
      <p:sp>
        <p:nvSpPr>
          <p:cNvPr id="203" name="Google Shape;203;p30"/>
          <p:cNvSpPr txBox="1"/>
          <p:nvPr>
            <p:ph idx="2" type="body"/>
          </p:nvPr>
        </p:nvSpPr>
        <p:spPr>
          <a:xfrm>
            <a:off x="97970" y="1185594"/>
            <a:ext cx="8767948" cy="5289179"/>
          </a:xfrm>
          <a:prstGeom prst="rect">
            <a:avLst/>
          </a:prstGeom>
          <a:noFill/>
          <a:ln>
            <a:noFill/>
          </a:ln>
        </p:spPr>
        <p:txBody>
          <a:bodyPr anchorCtr="0" anchor="t" bIns="45700" lIns="91425" spcFirstLastPara="1" rIns="91425" wrap="square" tIns="45700">
            <a:noAutofit/>
          </a:bodyPr>
          <a:lstStyle/>
          <a:p>
            <a:pPr indent="-228600" lvl="0" marL="457200" rtl="0" algn="just">
              <a:lnSpc>
                <a:spcPct val="90000"/>
              </a:lnSpc>
              <a:spcBef>
                <a:spcPts val="1000"/>
              </a:spcBef>
              <a:spcAft>
                <a:spcPts val="0"/>
              </a:spcAft>
              <a:buSzPts val="1800"/>
              <a:buNone/>
            </a:pPr>
            <a:r>
              <a:rPr lang="en-US"/>
              <a:t>To best implement cause marketing for your social enterprise, there are four main steps:</a:t>
            </a:r>
            <a:endParaRPr/>
          </a:p>
          <a:p>
            <a:pPr indent="-228600" lvl="0" marL="457200" rtl="0" algn="just">
              <a:lnSpc>
                <a:spcPct val="90000"/>
              </a:lnSpc>
              <a:spcBef>
                <a:spcPts val="1000"/>
              </a:spcBef>
              <a:spcAft>
                <a:spcPts val="0"/>
              </a:spcAft>
              <a:buSzPts val="1800"/>
              <a:buNone/>
            </a:pPr>
            <a:r>
              <a:t/>
            </a:r>
            <a:endParaRPr/>
          </a:p>
          <a:p>
            <a:pPr indent="-342900" lvl="0" marL="571500" rtl="0" algn="just">
              <a:lnSpc>
                <a:spcPct val="90000"/>
              </a:lnSpc>
              <a:spcBef>
                <a:spcPts val="1000"/>
              </a:spcBef>
              <a:spcAft>
                <a:spcPts val="0"/>
              </a:spcAft>
              <a:buSzPts val="1800"/>
              <a:buFont typeface="Arial"/>
              <a:buAutoNum type="arabicPeriod"/>
            </a:pPr>
            <a:r>
              <a:rPr b="1" lang="en-US">
                <a:solidFill>
                  <a:schemeClr val="accent6"/>
                </a:solidFill>
              </a:rPr>
              <a:t>Partner with a company related to your cause </a:t>
            </a:r>
            <a:r>
              <a:rPr lang="en-US"/>
              <a:t>– partnerships that are relevant to both companies make the most sense, for example </a:t>
            </a:r>
            <a:r>
              <a:rPr i="1" lang="en-US"/>
              <a:t>Cheerios Childline Breakfast</a:t>
            </a:r>
            <a:r>
              <a:rPr lang="en-US"/>
              <a:t>, or </a:t>
            </a:r>
            <a:r>
              <a:rPr i="1" lang="en-US"/>
              <a:t>Lush</a:t>
            </a:r>
            <a:r>
              <a:rPr lang="en-US"/>
              <a:t> (cosmetics/skincare company) pairing with animal welfare charities.</a:t>
            </a:r>
            <a:endParaRPr b="1"/>
          </a:p>
          <a:p>
            <a:pPr indent="-228600" lvl="0" marL="571500" rtl="0" algn="just">
              <a:lnSpc>
                <a:spcPct val="90000"/>
              </a:lnSpc>
              <a:spcBef>
                <a:spcPts val="1000"/>
              </a:spcBef>
              <a:spcAft>
                <a:spcPts val="0"/>
              </a:spcAft>
              <a:buSzPts val="1800"/>
              <a:buFont typeface="Arial"/>
              <a:buNone/>
            </a:pPr>
            <a:r>
              <a:t/>
            </a:r>
            <a:endParaRPr b="1"/>
          </a:p>
          <a:p>
            <a:pPr indent="-228600" lvl="0" marL="571500" rtl="0" algn="just">
              <a:lnSpc>
                <a:spcPct val="90000"/>
              </a:lnSpc>
              <a:spcBef>
                <a:spcPts val="1000"/>
              </a:spcBef>
              <a:spcAft>
                <a:spcPts val="0"/>
              </a:spcAft>
              <a:buSzPts val="1800"/>
              <a:buFont typeface="Arial"/>
              <a:buNone/>
            </a:pPr>
            <a:r>
              <a:t/>
            </a:r>
            <a:endParaRPr b="1"/>
          </a:p>
          <a:p>
            <a:pPr indent="-342900" lvl="0" marL="571500" rtl="0" algn="just">
              <a:lnSpc>
                <a:spcPct val="90000"/>
              </a:lnSpc>
              <a:spcBef>
                <a:spcPts val="1000"/>
              </a:spcBef>
              <a:spcAft>
                <a:spcPts val="0"/>
              </a:spcAft>
              <a:buSzPts val="1800"/>
              <a:buFont typeface="Arial"/>
              <a:buAutoNum type="arabicPeriod"/>
            </a:pPr>
            <a:r>
              <a:rPr b="1" lang="en-US">
                <a:solidFill>
                  <a:schemeClr val="accent6"/>
                </a:solidFill>
              </a:rPr>
              <a:t>Define your contribution </a:t>
            </a:r>
            <a:r>
              <a:rPr lang="en-US"/>
              <a:t>– not every cause needs monetary contributions, and money is not the only way that a company can help a cause.  Many brands engage in other cause marketing strategies such as: </a:t>
            </a:r>
            <a:endParaRPr b="1"/>
          </a:p>
          <a:p>
            <a:pPr indent="-342900" lvl="1" marL="1028700" rtl="0" algn="just">
              <a:lnSpc>
                <a:spcPct val="90000"/>
              </a:lnSpc>
              <a:spcBef>
                <a:spcPts val="500"/>
              </a:spcBef>
              <a:spcAft>
                <a:spcPts val="0"/>
              </a:spcAft>
              <a:buSzPts val="2200"/>
              <a:buChar char="•"/>
            </a:pPr>
            <a:r>
              <a:rPr lang="en-US" sz="1800"/>
              <a:t>Planned events</a:t>
            </a:r>
            <a:endParaRPr/>
          </a:p>
          <a:p>
            <a:pPr indent="-342900" lvl="1" marL="1028700" rtl="0" algn="just">
              <a:lnSpc>
                <a:spcPct val="90000"/>
              </a:lnSpc>
              <a:spcBef>
                <a:spcPts val="500"/>
              </a:spcBef>
              <a:spcAft>
                <a:spcPts val="0"/>
              </a:spcAft>
              <a:buSzPts val="2200"/>
              <a:buChar char="•"/>
            </a:pPr>
            <a:r>
              <a:rPr lang="en-US" sz="1800"/>
              <a:t>Donating products and/or services</a:t>
            </a:r>
            <a:endParaRPr/>
          </a:p>
          <a:p>
            <a:pPr indent="-342900" lvl="1" marL="1028700" rtl="0" algn="just">
              <a:lnSpc>
                <a:spcPct val="90000"/>
              </a:lnSpc>
              <a:spcBef>
                <a:spcPts val="500"/>
              </a:spcBef>
              <a:spcAft>
                <a:spcPts val="0"/>
              </a:spcAft>
              <a:buSzPts val="2200"/>
              <a:buChar char="•"/>
            </a:pPr>
            <a:r>
              <a:rPr lang="en-US" sz="1800"/>
              <a:t>Advertising campaigns</a:t>
            </a:r>
            <a:endParaRPr/>
          </a:p>
          <a:p>
            <a:pPr indent="-342900" lvl="1" marL="1028700" rtl="0" algn="just">
              <a:lnSpc>
                <a:spcPct val="90000"/>
              </a:lnSpc>
              <a:spcBef>
                <a:spcPts val="500"/>
              </a:spcBef>
              <a:spcAft>
                <a:spcPts val="0"/>
              </a:spcAft>
              <a:buSzPts val="2200"/>
              <a:buChar char="•"/>
            </a:pPr>
            <a:r>
              <a:rPr lang="en-US" sz="1800"/>
              <a:t>Email marketing campaigns</a:t>
            </a:r>
            <a:endParaRPr/>
          </a:p>
        </p:txBody>
      </p:sp>
      <p:pic>
        <p:nvPicPr>
          <p:cNvPr id="204" name="Google Shape;204;p30"/>
          <p:cNvPicPr preferRelativeResize="0"/>
          <p:nvPr/>
        </p:nvPicPr>
        <p:blipFill rotWithShape="1">
          <a:blip r:embed="rId3">
            <a:alphaModFix/>
          </a:blip>
          <a:srcRect b="0" l="0" r="0" t="0"/>
          <a:stretch/>
        </p:blipFill>
        <p:spPr>
          <a:xfrm>
            <a:off x="8950926" y="1296430"/>
            <a:ext cx="3091395" cy="2689514"/>
          </a:xfrm>
          <a:prstGeom prst="rect">
            <a:avLst/>
          </a:prstGeom>
          <a:noFill/>
          <a:ln>
            <a:noFill/>
          </a:ln>
        </p:spPr>
      </p:pic>
      <p:sp>
        <p:nvSpPr>
          <p:cNvPr id="205" name="Google Shape;205;p30"/>
          <p:cNvSpPr txBox="1"/>
          <p:nvPr/>
        </p:nvSpPr>
        <p:spPr>
          <a:xfrm>
            <a:off x="5514109" y="6373518"/>
            <a:ext cx="6677891" cy="60016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Image sources: </a:t>
            </a:r>
            <a:r>
              <a:rPr b="0" i="0" lang="en-US" sz="11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https://www.giraffe.ie/wp-content/uploads/2016/11/cheerios2016-e1478514502937.png</a:t>
            </a:r>
            <a:endParaRPr b="0" i="0" sz="11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None/>
            </a:pPr>
            <a:r>
              <a:rPr b="0" i="0" lang="en-US" sz="11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https://fundraising.co.uk/wp-content/uploads/2021/06/rsz_screen_shot_2016-08-29_at_200329-1.png</a:t>
            </a:r>
            <a:endParaRPr b="0" i="0" sz="11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p:txBody>
      </p:sp>
      <p:pic>
        <p:nvPicPr>
          <p:cNvPr id="206" name="Google Shape;206;p30"/>
          <p:cNvPicPr preferRelativeResize="0"/>
          <p:nvPr/>
        </p:nvPicPr>
        <p:blipFill rotWithShape="1">
          <a:blip r:embed="rId6">
            <a:alphaModFix/>
          </a:blip>
          <a:srcRect b="0" l="0" r="0" t="0"/>
          <a:stretch/>
        </p:blipFill>
        <p:spPr>
          <a:xfrm>
            <a:off x="9033164" y="4379083"/>
            <a:ext cx="3009157" cy="15948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1"/>
          <p:cNvPicPr preferRelativeResize="0"/>
          <p:nvPr/>
        </p:nvPicPr>
        <p:blipFill rotWithShape="1">
          <a:blip r:embed="rId3">
            <a:alphaModFix/>
          </a:blip>
          <a:srcRect b="0" l="0" r="0" t="0"/>
          <a:stretch/>
        </p:blipFill>
        <p:spPr>
          <a:xfrm>
            <a:off x="8658184" y="2587814"/>
            <a:ext cx="3435845" cy="1928767"/>
          </a:xfrm>
          <a:prstGeom prst="rect">
            <a:avLst/>
          </a:prstGeom>
          <a:noFill/>
          <a:ln>
            <a:noFill/>
          </a:ln>
        </p:spPr>
      </p:pic>
      <p:sp>
        <p:nvSpPr>
          <p:cNvPr id="212" name="Google Shape;212;p3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Implementing cause marketing</a:t>
            </a:r>
            <a:endParaRPr/>
          </a:p>
        </p:txBody>
      </p:sp>
      <p:sp>
        <p:nvSpPr>
          <p:cNvPr id="213" name="Google Shape;213;p31"/>
          <p:cNvSpPr txBox="1"/>
          <p:nvPr>
            <p:ph idx="2" type="body"/>
          </p:nvPr>
        </p:nvSpPr>
        <p:spPr>
          <a:xfrm>
            <a:off x="97971" y="942109"/>
            <a:ext cx="8889011" cy="580975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4"/>
              </a:buClr>
              <a:buSzPts val="1800"/>
              <a:buFont typeface="Arial"/>
              <a:buNone/>
            </a:pPr>
            <a:r>
              <a:rPr b="1" lang="en-US"/>
              <a:t>3. </a:t>
            </a:r>
            <a:r>
              <a:rPr b="1" lang="en-US">
                <a:solidFill>
                  <a:schemeClr val="accent6"/>
                </a:solidFill>
              </a:rPr>
              <a:t>Plan your marketing efforts </a:t>
            </a:r>
            <a:r>
              <a:rPr b="1" lang="en-US"/>
              <a:t>– </a:t>
            </a:r>
            <a:r>
              <a:rPr lang="en-US"/>
              <a:t>once you have determined how you wish to contribute, you must plan how you are going to market your efforts.</a:t>
            </a:r>
            <a:endParaRPr/>
          </a:p>
          <a:p>
            <a:pPr indent="-228600" lvl="0" marL="457200" marR="0" rtl="0" algn="l">
              <a:lnSpc>
                <a:spcPct val="90000"/>
              </a:lnSpc>
              <a:spcBef>
                <a:spcPts val="1000"/>
              </a:spcBef>
              <a:spcAft>
                <a:spcPts val="0"/>
              </a:spcAft>
              <a:buClr>
                <a:schemeClr val="accent4"/>
              </a:buClr>
              <a:buSzPts val="1800"/>
              <a:buFont typeface="Arial"/>
              <a:buNone/>
            </a:pPr>
            <a:r>
              <a:t/>
            </a:r>
            <a:endParaRPr/>
          </a:p>
          <a:p>
            <a:pPr indent="-228600" lvl="0" marL="457200" marR="0" rtl="0" algn="l">
              <a:lnSpc>
                <a:spcPct val="90000"/>
              </a:lnSpc>
              <a:spcBef>
                <a:spcPts val="1000"/>
              </a:spcBef>
              <a:spcAft>
                <a:spcPts val="0"/>
              </a:spcAft>
              <a:buClr>
                <a:schemeClr val="accent4"/>
              </a:buClr>
              <a:buSzPts val="1800"/>
              <a:buFont typeface="Arial"/>
              <a:buNone/>
            </a:pPr>
            <a:r>
              <a:rPr lang="en-US"/>
              <a:t>	Several channels such a social media, local radio, paper advertising, as well as word-of-mouth can be used to promote the campaign. For social enterprises, this is the most important step as this generates the most awareness for your enterprise.</a:t>
            </a:r>
            <a:endParaRPr/>
          </a:p>
          <a:p>
            <a:pPr indent="-228600" lvl="0" marL="457200" marR="0" rtl="0" algn="l">
              <a:lnSpc>
                <a:spcPct val="90000"/>
              </a:lnSpc>
              <a:spcBef>
                <a:spcPts val="1000"/>
              </a:spcBef>
              <a:spcAft>
                <a:spcPts val="0"/>
              </a:spcAft>
              <a:buClr>
                <a:schemeClr val="accent4"/>
              </a:buClr>
              <a:buSzPts val="1800"/>
              <a:buFont typeface="Arial"/>
              <a:buNone/>
            </a:pPr>
            <a:r>
              <a:t/>
            </a:r>
            <a:endParaRPr/>
          </a:p>
          <a:p>
            <a:pPr indent="-228600" lvl="0" marL="457200" marR="0" rtl="0" algn="l">
              <a:lnSpc>
                <a:spcPct val="90000"/>
              </a:lnSpc>
              <a:spcBef>
                <a:spcPts val="1000"/>
              </a:spcBef>
              <a:spcAft>
                <a:spcPts val="0"/>
              </a:spcAft>
              <a:buClr>
                <a:schemeClr val="accent4"/>
              </a:buClr>
              <a:buSzPts val="1800"/>
              <a:buFont typeface="Arial"/>
              <a:buNone/>
            </a:pPr>
            <a:r>
              <a:rPr b="1" lang="en-US"/>
              <a:t>4. </a:t>
            </a:r>
            <a:r>
              <a:rPr b="1" lang="en-US">
                <a:solidFill>
                  <a:schemeClr val="accent6"/>
                </a:solidFill>
              </a:rPr>
              <a:t>Include your customer base </a:t>
            </a:r>
            <a:r>
              <a:rPr b="1" lang="en-US"/>
              <a:t>– </a:t>
            </a:r>
            <a:r>
              <a:rPr lang="en-US"/>
              <a:t>gear your charitable efforts towards your customer base. </a:t>
            </a:r>
            <a:endParaRPr/>
          </a:p>
          <a:p>
            <a:pPr indent="-228600" lvl="0" marL="457200" marR="0" rtl="0" algn="l">
              <a:lnSpc>
                <a:spcPct val="90000"/>
              </a:lnSpc>
              <a:spcBef>
                <a:spcPts val="1000"/>
              </a:spcBef>
              <a:spcAft>
                <a:spcPts val="0"/>
              </a:spcAft>
              <a:buClr>
                <a:schemeClr val="accent4"/>
              </a:buClr>
              <a:buSzPts val="1800"/>
              <a:buFont typeface="Arial"/>
              <a:buNone/>
            </a:pPr>
            <a:r>
              <a:t/>
            </a:r>
            <a:endParaRPr/>
          </a:p>
          <a:p>
            <a:pPr indent="-228600" lvl="0" marL="457200" marR="0" rtl="0" algn="l">
              <a:lnSpc>
                <a:spcPct val="90000"/>
              </a:lnSpc>
              <a:spcBef>
                <a:spcPts val="1000"/>
              </a:spcBef>
              <a:spcAft>
                <a:spcPts val="0"/>
              </a:spcAft>
              <a:buClr>
                <a:schemeClr val="accent4"/>
              </a:buClr>
              <a:buSzPts val="1800"/>
              <a:buFont typeface="Arial"/>
              <a:buNone/>
            </a:pPr>
            <a:r>
              <a:rPr lang="en-US"/>
              <a:t>	This can be done through a variety of different methods such as asking customers to share posts about your campaign on social media, selling products or asking for donations, offering discounts for contributions made towards your campaign, and inviting customers to participate in planned events among others.</a:t>
            </a:r>
            <a:endParaRPr/>
          </a:p>
        </p:txBody>
      </p:sp>
      <p:grpSp>
        <p:nvGrpSpPr>
          <p:cNvPr id="214" name="Google Shape;214;p31"/>
          <p:cNvGrpSpPr/>
          <p:nvPr/>
        </p:nvGrpSpPr>
        <p:grpSpPr>
          <a:xfrm>
            <a:off x="482246" y="5422913"/>
            <a:ext cx="8120458" cy="877887"/>
            <a:chOff x="3770" y="989459"/>
            <a:chExt cx="8120458" cy="877887"/>
          </a:xfrm>
        </p:grpSpPr>
        <p:sp>
          <p:nvSpPr>
            <p:cNvPr id="215" name="Google Shape;215;p31"/>
            <p:cNvSpPr/>
            <p:nvPr/>
          </p:nvSpPr>
          <p:spPr>
            <a:xfrm>
              <a:off x="3770" y="989459"/>
              <a:ext cx="2194718" cy="877887"/>
            </a:xfrm>
            <a:prstGeom prst="chevron">
              <a:avLst>
                <a:gd fmla="val 50000"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1"/>
            <p:cNvSpPr txBox="1"/>
            <p:nvPr/>
          </p:nvSpPr>
          <p:spPr>
            <a:xfrm>
              <a:off x="442714" y="989459"/>
              <a:ext cx="1316831" cy="877887"/>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None/>
              </a:pPr>
              <a:r>
                <a:rPr b="1" i="0" lang="en-US" sz="1500" u="none" cap="none" strike="noStrike">
                  <a:solidFill>
                    <a:schemeClr val="lt2"/>
                  </a:solidFill>
                  <a:latin typeface="Calibri"/>
                  <a:ea typeface="Calibri"/>
                  <a:cs typeface="Calibri"/>
                  <a:sym typeface="Calibri"/>
                </a:rPr>
                <a:t>Partner with a company related to your cause</a:t>
              </a:r>
              <a:endParaRPr/>
            </a:p>
          </p:txBody>
        </p:sp>
        <p:sp>
          <p:nvSpPr>
            <p:cNvPr id="217" name="Google Shape;217;p31"/>
            <p:cNvSpPr/>
            <p:nvPr/>
          </p:nvSpPr>
          <p:spPr>
            <a:xfrm>
              <a:off x="1979017" y="989459"/>
              <a:ext cx="2194718" cy="877887"/>
            </a:xfrm>
            <a:prstGeom prst="chevron">
              <a:avLst>
                <a:gd fmla="val 50000"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1"/>
            <p:cNvSpPr txBox="1"/>
            <p:nvPr/>
          </p:nvSpPr>
          <p:spPr>
            <a:xfrm>
              <a:off x="2417961" y="989459"/>
              <a:ext cx="1316831" cy="877887"/>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None/>
              </a:pPr>
              <a:r>
                <a:rPr b="1" i="0" lang="en-US" sz="1500" u="none" cap="none" strike="noStrike">
                  <a:solidFill>
                    <a:schemeClr val="lt1"/>
                  </a:solidFill>
                  <a:latin typeface="Calibri"/>
                  <a:ea typeface="Calibri"/>
                  <a:cs typeface="Calibri"/>
                  <a:sym typeface="Calibri"/>
                </a:rPr>
                <a:t>Define your contribution</a:t>
              </a:r>
              <a:endParaRPr/>
            </a:p>
          </p:txBody>
        </p:sp>
        <p:sp>
          <p:nvSpPr>
            <p:cNvPr id="219" name="Google Shape;219;p31"/>
            <p:cNvSpPr/>
            <p:nvPr/>
          </p:nvSpPr>
          <p:spPr>
            <a:xfrm>
              <a:off x="3954264" y="989459"/>
              <a:ext cx="2194718" cy="877887"/>
            </a:xfrm>
            <a:prstGeom prst="chevron">
              <a:avLst>
                <a:gd fmla="val 50000"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txBox="1"/>
            <p:nvPr/>
          </p:nvSpPr>
          <p:spPr>
            <a:xfrm>
              <a:off x="4393208" y="989459"/>
              <a:ext cx="1316831" cy="877887"/>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None/>
              </a:pPr>
              <a:r>
                <a:rPr b="1" i="0" lang="en-US" sz="1500" u="none" cap="none" strike="noStrike">
                  <a:solidFill>
                    <a:schemeClr val="lt1"/>
                  </a:solidFill>
                  <a:latin typeface="Calibri"/>
                  <a:ea typeface="Calibri"/>
                  <a:cs typeface="Calibri"/>
                  <a:sym typeface="Calibri"/>
                </a:rPr>
                <a:t>Plan your marketing efforts</a:t>
              </a:r>
              <a:endParaRPr/>
            </a:p>
          </p:txBody>
        </p:sp>
        <p:sp>
          <p:nvSpPr>
            <p:cNvPr id="221" name="Google Shape;221;p31"/>
            <p:cNvSpPr/>
            <p:nvPr/>
          </p:nvSpPr>
          <p:spPr>
            <a:xfrm>
              <a:off x="5929510" y="989459"/>
              <a:ext cx="2194718" cy="877887"/>
            </a:xfrm>
            <a:prstGeom prst="chevron">
              <a:avLst>
                <a:gd fmla="val 50000" name="adj"/>
              </a:avLst>
            </a:prstGeom>
            <a:solidFill>
              <a:srgbClr val="8578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txBox="1"/>
            <p:nvPr/>
          </p:nvSpPr>
          <p:spPr>
            <a:xfrm>
              <a:off x="6368454" y="989459"/>
              <a:ext cx="1316831" cy="877887"/>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None/>
              </a:pPr>
              <a:r>
                <a:rPr b="1" i="0" lang="en-US" sz="1500" u="none" cap="none" strike="noStrike">
                  <a:solidFill>
                    <a:schemeClr val="lt1"/>
                  </a:solidFill>
                  <a:latin typeface="Calibri"/>
                  <a:ea typeface="Calibri"/>
                  <a:cs typeface="Calibri"/>
                  <a:sym typeface="Calibri"/>
                </a:rPr>
                <a:t>Include your customer base</a:t>
              </a:r>
              <a:endParaRPr/>
            </a:p>
          </p:txBody>
        </p:sp>
      </p:grpSp>
      <p:sp>
        <p:nvSpPr>
          <p:cNvPr id="223" name="Google Shape;223;p31"/>
          <p:cNvSpPr txBox="1"/>
          <p:nvPr/>
        </p:nvSpPr>
        <p:spPr>
          <a:xfrm>
            <a:off x="4978401" y="6547519"/>
            <a:ext cx="758718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Image source: (Cone Communications, 2017) </a:t>
            </a:r>
            <a:r>
              <a:rPr b="0" i="0" lang="en-US" sz="11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https://www.cbd.int/doc/case-studies/inc/cs-inc-cone-communications-en.pdf</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just">
              <a:lnSpc>
                <a:spcPct val="90000"/>
              </a:lnSpc>
              <a:spcBef>
                <a:spcPts val="0"/>
              </a:spcBef>
              <a:spcAft>
                <a:spcPts val="0"/>
              </a:spcAft>
              <a:buClr>
                <a:schemeClr val="accent1"/>
              </a:buClr>
              <a:buSzPts val="2400"/>
              <a:buNone/>
            </a:pPr>
            <a:r>
              <a:rPr lang="en-US"/>
              <a:t>Create Your Own Cause Marketing Campaign</a:t>
            </a:r>
            <a:endParaRPr/>
          </a:p>
        </p:txBody>
      </p:sp>
      <p:sp>
        <p:nvSpPr>
          <p:cNvPr id="229" name="Google Shape;229;p3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Activity 3</a:t>
            </a:r>
            <a:endParaRPr/>
          </a:p>
        </p:txBody>
      </p:sp>
      <p:sp>
        <p:nvSpPr>
          <p:cNvPr id="230" name="Google Shape;230;p32"/>
          <p:cNvSpPr/>
          <p:nvPr/>
        </p:nvSpPr>
        <p:spPr>
          <a:xfrm>
            <a:off x="726042" y="2955637"/>
            <a:ext cx="10653158" cy="2918690"/>
          </a:xfrm>
          <a:prstGeom prst="rect">
            <a:avLst/>
          </a:prstGeom>
          <a:solidFill>
            <a:srgbClr val="BAFFF8"/>
          </a:solidFill>
          <a:ln cap="flat" cmpd="sng" w="12700">
            <a:solidFill>
              <a:srgbClr val="007E7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4"/>
              </a:buClr>
              <a:buSzPts val="1800"/>
              <a:buFont typeface="Arial"/>
              <a:buNone/>
            </a:pPr>
            <a:r>
              <a:rPr b="0" i="0" lang="en-US" sz="1800" u="none" cap="none" strike="noStrike">
                <a:solidFill>
                  <a:srgbClr val="000000"/>
                </a:solidFill>
                <a:latin typeface="Calibri"/>
                <a:ea typeface="Calibri"/>
                <a:cs typeface="Calibri"/>
                <a:sym typeface="Calibri"/>
              </a:rPr>
              <a:t>Using the company that you identified in Activity 2, you are now going to propose your own cause marketing campaign.</a:t>
            </a:r>
            <a:endParaRPr/>
          </a:p>
          <a:p>
            <a:pPr indent="0" lvl="0" marL="0" marR="0" rtl="0" algn="l">
              <a:lnSpc>
                <a:spcPct val="90000"/>
              </a:lnSpc>
              <a:spcBef>
                <a:spcPts val="0"/>
              </a:spcBef>
              <a:spcAft>
                <a:spcPts val="0"/>
              </a:spcAft>
              <a:buClr>
                <a:schemeClr val="accent4"/>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accent4"/>
              </a:buClr>
              <a:buSzPts val="1800"/>
              <a:buFont typeface="Arial"/>
              <a:buNone/>
            </a:pPr>
            <a:r>
              <a:rPr b="0" i="0" lang="en-US" sz="1800" u="none" cap="none" strike="noStrike">
                <a:solidFill>
                  <a:srgbClr val="000000"/>
                </a:solidFill>
                <a:latin typeface="Calibri"/>
                <a:ea typeface="Calibri"/>
                <a:cs typeface="Calibri"/>
                <a:sym typeface="Calibri"/>
              </a:rPr>
              <a:t>You have the next 40 minutes to </a:t>
            </a:r>
            <a:r>
              <a:rPr b="1" i="0" lang="en-US" sz="1800" u="none" cap="none" strike="noStrike">
                <a:solidFill>
                  <a:srgbClr val="000000"/>
                </a:solidFill>
                <a:latin typeface="Calibri"/>
                <a:ea typeface="Calibri"/>
                <a:cs typeface="Calibri"/>
                <a:sym typeface="Calibri"/>
              </a:rPr>
              <a:t>draft and present your own cause marketing campaign to propose to the company</a:t>
            </a:r>
            <a:r>
              <a:rPr b="0" i="0" lang="en-US" sz="1800" u="none" cap="none" strike="noStrike">
                <a:solidFill>
                  <a:srgbClr val="000000"/>
                </a:solidFill>
                <a:latin typeface="Calibri"/>
                <a:ea typeface="Calibri"/>
                <a:cs typeface="Calibri"/>
                <a:sym typeface="Calibri"/>
              </a:rPr>
              <a:t>. In this draft you must:</a:t>
            </a:r>
            <a:endParaRPr/>
          </a:p>
          <a:p>
            <a:pPr indent="0" lvl="0" marL="0" marR="0" rtl="0" algn="l">
              <a:lnSpc>
                <a:spcPct val="90000"/>
              </a:lnSpc>
              <a:spcBef>
                <a:spcPts val="0"/>
              </a:spcBef>
              <a:spcAft>
                <a:spcPts val="0"/>
              </a:spcAft>
              <a:buClr>
                <a:schemeClr val="accent4"/>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90000"/>
              </a:lnSpc>
              <a:spcBef>
                <a:spcPts val="0"/>
              </a:spcBef>
              <a:spcAft>
                <a:spcPts val="0"/>
              </a:spcAft>
              <a:buClr>
                <a:schemeClr val="accent4"/>
              </a:buClr>
              <a:buSzPts val="1800"/>
              <a:buFont typeface="Arial"/>
              <a:buChar char="•"/>
            </a:pPr>
            <a:r>
              <a:rPr b="0" i="0" lang="en-US" sz="1800" u="none" cap="none" strike="noStrike">
                <a:solidFill>
                  <a:srgbClr val="000000"/>
                </a:solidFill>
                <a:latin typeface="Calibri"/>
                <a:ea typeface="Calibri"/>
                <a:cs typeface="Calibri"/>
                <a:sym typeface="Calibri"/>
              </a:rPr>
              <a:t>Define the method of contribution</a:t>
            </a:r>
            <a:endParaRPr/>
          </a:p>
          <a:p>
            <a:pPr indent="-285750" lvl="0" marL="285750" marR="0" rtl="0" algn="l">
              <a:lnSpc>
                <a:spcPct val="90000"/>
              </a:lnSpc>
              <a:spcBef>
                <a:spcPts val="0"/>
              </a:spcBef>
              <a:spcAft>
                <a:spcPts val="0"/>
              </a:spcAft>
              <a:buClr>
                <a:schemeClr val="accent4"/>
              </a:buClr>
              <a:buSzPts val="1800"/>
              <a:buFont typeface="Arial"/>
              <a:buChar char="•"/>
            </a:pPr>
            <a:r>
              <a:rPr b="0" i="0" lang="en-US" sz="1800" u="none" cap="none" strike="noStrike">
                <a:solidFill>
                  <a:srgbClr val="000000"/>
                </a:solidFill>
                <a:latin typeface="Calibri"/>
                <a:ea typeface="Calibri"/>
                <a:cs typeface="Calibri"/>
                <a:sym typeface="Calibri"/>
              </a:rPr>
              <a:t>A marketing strategy to promote the partnership</a:t>
            </a:r>
            <a:endParaRPr/>
          </a:p>
          <a:p>
            <a:pPr indent="-285750" lvl="0" marL="285750" marR="0" rtl="0" algn="l">
              <a:lnSpc>
                <a:spcPct val="90000"/>
              </a:lnSpc>
              <a:spcBef>
                <a:spcPts val="0"/>
              </a:spcBef>
              <a:spcAft>
                <a:spcPts val="0"/>
              </a:spcAft>
              <a:buClr>
                <a:schemeClr val="accent4"/>
              </a:buClr>
              <a:buSzPts val="1800"/>
              <a:buFont typeface="Arial"/>
              <a:buChar char="•"/>
            </a:pPr>
            <a:r>
              <a:rPr b="0" i="0" lang="en-US" sz="1800" u="none" cap="none" strike="noStrike">
                <a:solidFill>
                  <a:srgbClr val="000000"/>
                </a:solidFill>
                <a:latin typeface="Calibri"/>
                <a:ea typeface="Calibri"/>
                <a:cs typeface="Calibri"/>
                <a:sym typeface="Calibri"/>
              </a:rPr>
              <a:t>Include a way in which consumers can participate</a:t>
            </a:r>
            <a:endParaRPr/>
          </a:p>
        </p:txBody>
      </p:sp>
      <p:sp>
        <p:nvSpPr>
          <p:cNvPr id="231" name="Google Shape;231;p32"/>
          <p:cNvSpPr txBox="1"/>
          <p:nvPr/>
        </p:nvSpPr>
        <p:spPr>
          <a:xfrm>
            <a:off x="141677" y="1405534"/>
            <a:ext cx="118218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Split into 2 equal groups.</a:t>
            </a:r>
            <a:endParaRPr/>
          </a:p>
        </p:txBody>
      </p:sp>
      <p:sp>
        <p:nvSpPr>
          <p:cNvPr id="232" name="Google Shape;232;p32"/>
          <p:cNvSpPr txBox="1"/>
          <p:nvPr/>
        </p:nvSpPr>
        <p:spPr>
          <a:xfrm>
            <a:off x="329493" y="1978292"/>
            <a:ext cx="5910944" cy="630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4"/>
              </a:buClr>
              <a:buSzPts val="1800"/>
              <a:buFont typeface="Arial"/>
              <a:buNone/>
            </a:pPr>
            <a:r>
              <a:rPr b="1" i="0" lang="en-US" sz="1800" u="none" cap="none" strike="noStrike">
                <a:solidFill>
                  <a:schemeClr val="accent6"/>
                </a:solidFill>
                <a:latin typeface="Calibri"/>
                <a:ea typeface="Calibri"/>
                <a:cs typeface="Calibri"/>
                <a:sym typeface="Calibri"/>
              </a:rPr>
              <a:t>Group 1 – </a:t>
            </a:r>
            <a:r>
              <a:rPr b="0" i="0" lang="en-US" sz="1800" u="none" cap="none" strike="noStrike">
                <a:solidFill>
                  <a:schemeClr val="dk2"/>
                </a:solidFill>
                <a:latin typeface="Calibri"/>
                <a:ea typeface="Calibri"/>
                <a:cs typeface="Calibri"/>
                <a:sym typeface="Calibri"/>
              </a:rPr>
              <a:t>You run your own social enterprise focused on intergenerational learning.</a:t>
            </a:r>
            <a:endParaRPr/>
          </a:p>
        </p:txBody>
      </p:sp>
      <p:sp>
        <p:nvSpPr>
          <p:cNvPr id="233" name="Google Shape;233;p32"/>
          <p:cNvSpPr txBox="1"/>
          <p:nvPr/>
        </p:nvSpPr>
        <p:spPr>
          <a:xfrm>
            <a:off x="6118510" y="1978292"/>
            <a:ext cx="5910944" cy="630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4"/>
              </a:buClr>
              <a:buSzPts val="1800"/>
              <a:buFont typeface="Arial"/>
              <a:buNone/>
            </a:pPr>
            <a:r>
              <a:rPr b="1" i="0" lang="en-US" sz="1800" u="none" cap="none" strike="noStrike">
                <a:solidFill>
                  <a:schemeClr val="accent6"/>
                </a:solidFill>
                <a:latin typeface="Calibri"/>
                <a:ea typeface="Calibri"/>
                <a:cs typeface="Calibri"/>
                <a:sym typeface="Calibri"/>
              </a:rPr>
              <a:t>Group 2 – </a:t>
            </a:r>
            <a:r>
              <a:rPr b="0" i="0" lang="en-US" sz="1800" u="none" cap="none" strike="noStrike">
                <a:solidFill>
                  <a:schemeClr val="accent4"/>
                </a:solidFill>
                <a:latin typeface="Calibri"/>
                <a:ea typeface="Calibri"/>
                <a:cs typeface="Calibri"/>
                <a:sym typeface="Calibri"/>
              </a:rPr>
              <a:t>You run your own social enterprise related to older people's mental health and wellbeing.</a:t>
            </a:r>
            <a:endParaRPr b="0" i="0" sz="1800" u="none" cap="none" strike="noStrike">
              <a:solidFill>
                <a:schemeClr val="accent4"/>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Project information</a:t>
            </a:r>
            <a:endParaRPr/>
          </a:p>
        </p:txBody>
      </p:sp>
      <p:sp>
        <p:nvSpPr>
          <p:cNvPr id="62" name="Google Shape;62;p2"/>
          <p:cNvSpPr txBox="1"/>
          <p:nvPr>
            <p:ph idx="1" type="body"/>
          </p:nvPr>
        </p:nvSpPr>
        <p:spPr>
          <a:xfrm>
            <a:off x="97971" y="1780162"/>
            <a:ext cx="11944350" cy="40175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1800"/>
              <a:buNone/>
            </a:pPr>
            <a:r>
              <a:t/>
            </a:r>
            <a:endParaRPr/>
          </a:p>
          <a:p>
            <a:pPr indent="0" lvl="0" marL="0" rtl="0" algn="l">
              <a:lnSpc>
                <a:spcPct val="90000"/>
              </a:lnSpc>
              <a:spcBef>
                <a:spcPts val="1000"/>
              </a:spcBef>
              <a:spcAft>
                <a:spcPts val="0"/>
              </a:spcAft>
              <a:buClr>
                <a:schemeClr val="accent4"/>
              </a:buClr>
              <a:buSzPts val="1800"/>
              <a:buNone/>
            </a:pPr>
            <a:r>
              <a:t/>
            </a:r>
            <a:endParaRPr/>
          </a:p>
          <a:p>
            <a:pPr indent="0" lvl="0" marL="0" rtl="0" algn="l">
              <a:lnSpc>
                <a:spcPct val="90000"/>
              </a:lnSpc>
              <a:spcBef>
                <a:spcPts val="1000"/>
              </a:spcBef>
              <a:spcAft>
                <a:spcPts val="0"/>
              </a:spcAft>
              <a:buClr>
                <a:schemeClr val="accent4"/>
              </a:buClr>
              <a:buSzPts val="1800"/>
              <a:buNone/>
            </a:pPr>
            <a:r>
              <a:t/>
            </a:r>
            <a:endParaRPr/>
          </a:p>
        </p:txBody>
      </p:sp>
      <p:sp>
        <p:nvSpPr>
          <p:cNvPr id="63" name="Google Shape;63;p2"/>
          <p:cNvSpPr/>
          <p:nvPr/>
        </p:nvSpPr>
        <p:spPr>
          <a:xfrm>
            <a:off x="1604513" y="2104846"/>
            <a:ext cx="9066362" cy="3381554"/>
          </a:xfrm>
          <a:prstGeom prst="roundRect">
            <a:avLst>
              <a:gd fmla="val 16667" name="adj"/>
            </a:avLst>
          </a:prstGeom>
          <a:solidFill>
            <a:srgbClr val="FFFFFF"/>
          </a:solidFill>
          <a:ln cap="flat" cmpd="sng" w="12700">
            <a:solidFill>
              <a:srgbClr val="2518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rgbClr val="000000"/>
              </a:buClr>
              <a:buSzPts val="2000"/>
              <a:buFont typeface="Arial"/>
              <a:buNone/>
            </a:pPr>
            <a:r>
              <a:rPr b="1" i="0" lang="en-US" sz="2000" u="none" cap="none" strike="noStrike">
                <a:solidFill>
                  <a:srgbClr val="107692"/>
                </a:solidFill>
                <a:latin typeface="Calibri"/>
                <a:ea typeface="Calibri"/>
                <a:cs typeface="Calibri"/>
                <a:sym typeface="Calibri"/>
              </a:rPr>
              <a:t>Key Action 2:</a:t>
            </a:r>
            <a:r>
              <a:rPr b="1" i="0" lang="en-US" sz="2000" u="none" cap="none" strike="noStrike">
                <a:solidFill>
                  <a:srgbClr val="3F3E44"/>
                </a:solidFill>
                <a:latin typeface="Calibri"/>
                <a:ea typeface="Calibri"/>
                <a:cs typeface="Calibri"/>
                <a:sym typeface="Calibri"/>
              </a:rPr>
              <a:t> </a:t>
            </a:r>
            <a:r>
              <a:rPr b="0" i="0" lang="en-US" sz="2000" u="none" cap="none" strike="noStrike">
                <a:solidFill>
                  <a:srgbClr val="7F7F7F"/>
                </a:solidFill>
                <a:latin typeface="Calibri"/>
                <a:ea typeface="Calibri"/>
                <a:cs typeface="Calibri"/>
                <a:sym typeface="Calibri"/>
              </a:rPr>
              <a:t>KA220-YOU - Cooperation partnerships in youth</a:t>
            </a:r>
            <a:endParaRPr b="0" i="0" sz="2000" u="none" cap="none" strike="noStrike">
              <a:solidFill>
                <a:srgbClr val="7F7F7F"/>
              </a:solidFill>
              <a:latin typeface="Calibri"/>
              <a:ea typeface="Calibri"/>
              <a:cs typeface="Calibri"/>
              <a:sym typeface="Calibri"/>
            </a:endParaRPr>
          </a:p>
          <a:p>
            <a:pPr indent="0" lvl="0" marL="0" marR="0" rtl="0" algn="l">
              <a:lnSpc>
                <a:spcPct val="107000"/>
              </a:lnSpc>
              <a:spcBef>
                <a:spcPts val="600"/>
              </a:spcBef>
              <a:spcAft>
                <a:spcPts val="0"/>
              </a:spcAft>
              <a:buClr>
                <a:srgbClr val="000000"/>
              </a:buClr>
              <a:buSzPts val="2000"/>
              <a:buFont typeface="Arial"/>
              <a:buNone/>
            </a:pPr>
            <a:r>
              <a:rPr b="1" i="0" lang="en-US" sz="2000" u="none" cap="none" strike="noStrike">
                <a:solidFill>
                  <a:srgbClr val="107692"/>
                </a:solidFill>
                <a:latin typeface="Calibri"/>
                <a:ea typeface="Calibri"/>
                <a:cs typeface="Calibri"/>
                <a:sym typeface="Calibri"/>
              </a:rPr>
              <a:t>Project number:</a:t>
            </a:r>
            <a:r>
              <a:rPr b="1" i="0" lang="en-US" sz="2000" u="none" cap="none" strike="noStrike">
                <a:solidFill>
                  <a:srgbClr val="3F3E44"/>
                </a:solidFill>
                <a:latin typeface="Calibri"/>
                <a:ea typeface="Calibri"/>
                <a:cs typeface="Calibri"/>
                <a:sym typeface="Calibri"/>
              </a:rPr>
              <a:t> </a:t>
            </a:r>
            <a:r>
              <a:rPr b="0" i="0" lang="en-US" sz="2000" u="none" cap="none" strike="noStrike">
                <a:solidFill>
                  <a:srgbClr val="7F7D88"/>
                </a:solidFill>
                <a:latin typeface="Calibri"/>
                <a:ea typeface="Calibri"/>
                <a:cs typeface="Calibri"/>
                <a:sym typeface="Calibri"/>
              </a:rPr>
              <a:t>2021-1-BG01-KA220-YOU-000029024</a:t>
            </a:r>
            <a:endParaRPr b="0" i="0" sz="2000" u="none" cap="none" strike="noStrike">
              <a:solidFill>
                <a:srgbClr val="3F3E44"/>
              </a:solidFill>
              <a:latin typeface="Calibri"/>
              <a:ea typeface="Calibri"/>
              <a:cs typeface="Calibri"/>
              <a:sym typeface="Calibri"/>
            </a:endParaRPr>
          </a:p>
          <a:p>
            <a:pPr indent="0" lvl="0" marL="0" marR="0" rtl="0" algn="l">
              <a:lnSpc>
                <a:spcPct val="107000"/>
              </a:lnSpc>
              <a:spcBef>
                <a:spcPts val="600"/>
              </a:spcBef>
              <a:spcAft>
                <a:spcPts val="0"/>
              </a:spcAft>
              <a:buClr>
                <a:srgbClr val="000000"/>
              </a:buClr>
              <a:buSzPts val="2000"/>
              <a:buFont typeface="Arial"/>
              <a:buNone/>
            </a:pPr>
            <a:r>
              <a:rPr b="1" i="0" lang="en-US" sz="2000" u="none" cap="none" strike="noStrike">
                <a:solidFill>
                  <a:srgbClr val="107692"/>
                </a:solidFill>
                <a:latin typeface="Calibri"/>
                <a:ea typeface="Calibri"/>
                <a:cs typeface="Calibri"/>
                <a:sym typeface="Calibri"/>
              </a:rPr>
              <a:t>Period of the project implementation:</a:t>
            </a:r>
            <a:r>
              <a:rPr b="1" i="0" lang="en-US" sz="2000" u="none" cap="none" strike="noStrike">
                <a:solidFill>
                  <a:srgbClr val="3F3E44"/>
                </a:solidFill>
                <a:latin typeface="Calibri"/>
                <a:ea typeface="Calibri"/>
                <a:cs typeface="Calibri"/>
                <a:sym typeface="Calibri"/>
              </a:rPr>
              <a:t> </a:t>
            </a:r>
            <a:r>
              <a:rPr b="0" i="0" lang="en-US" sz="2000" u="none" cap="none" strike="noStrike">
                <a:solidFill>
                  <a:srgbClr val="7F7D88"/>
                </a:solidFill>
                <a:latin typeface="Calibri"/>
                <a:ea typeface="Calibri"/>
                <a:cs typeface="Calibri"/>
                <a:sym typeface="Calibri"/>
              </a:rPr>
              <a:t>02/01/2022 - 02/01/2024 (2 Years)</a:t>
            </a:r>
            <a:endParaRPr b="0" i="0" sz="2000" u="none" cap="none" strike="noStrike">
              <a:solidFill>
                <a:srgbClr val="3F3E44"/>
              </a:solidFill>
              <a:latin typeface="Calibri"/>
              <a:ea typeface="Calibri"/>
              <a:cs typeface="Calibri"/>
              <a:sym typeface="Calibri"/>
            </a:endParaRPr>
          </a:p>
          <a:p>
            <a:pPr indent="0" lvl="0" marL="0" marR="0" rtl="0" algn="l">
              <a:lnSpc>
                <a:spcPct val="107000"/>
              </a:lnSpc>
              <a:spcBef>
                <a:spcPts val="600"/>
              </a:spcBef>
              <a:spcAft>
                <a:spcPts val="0"/>
              </a:spcAft>
              <a:buClr>
                <a:srgbClr val="000000"/>
              </a:buClr>
              <a:buSzPts val="2000"/>
              <a:buFont typeface="Arial"/>
              <a:buNone/>
            </a:pPr>
            <a:r>
              <a:t/>
            </a:r>
            <a:endParaRPr b="1" i="0" sz="2000" u="none" cap="none" strike="noStrike">
              <a:solidFill>
                <a:srgbClr val="107692"/>
              </a:solidFill>
              <a:latin typeface="Calibri"/>
              <a:ea typeface="Calibri"/>
              <a:cs typeface="Calibri"/>
              <a:sym typeface="Calibri"/>
            </a:endParaRPr>
          </a:p>
          <a:p>
            <a:pPr indent="0" lvl="0" marL="0" marR="0" rtl="0" algn="l">
              <a:lnSpc>
                <a:spcPct val="107000"/>
              </a:lnSpc>
              <a:spcBef>
                <a:spcPts val="600"/>
              </a:spcBef>
              <a:spcAft>
                <a:spcPts val="600"/>
              </a:spcAft>
              <a:buClr>
                <a:srgbClr val="000000"/>
              </a:buClr>
              <a:buSzPts val="2000"/>
              <a:buFont typeface="Arial"/>
              <a:buNone/>
            </a:pPr>
            <a:r>
              <a:rPr b="1" i="0" lang="en-US" sz="2000" u="none" cap="none" strike="noStrike">
                <a:solidFill>
                  <a:srgbClr val="107692"/>
                </a:solidFill>
                <a:latin typeface="Calibri"/>
                <a:ea typeface="Calibri"/>
                <a:cs typeface="Calibri"/>
                <a:sym typeface="Calibri"/>
              </a:rPr>
              <a:t>Consortium:</a:t>
            </a:r>
            <a:r>
              <a:rPr b="0" i="0" lang="en-US" sz="2000" u="none" cap="none" strike="noStrike">
                <a:solidFill>
                  <a:srgbClr val="3F3E44"/>
                </a:solidFill>
                <a:latin typeface="Calibri"/>
                <a:ea typeface="Calibri"/>
                <a:cs typeface="Calibri"/>
                <a:sym typeface="Calibri"/>
              </a:rPr>
              <a:t> </a:t>
            </a:r>
            <a:r>
              <a:rPr b="0" i="0" lang="en-US" sz="2000" u="none" cap="none" strike="noStrike">
                <a:solidFill>
                  <a:srgbClr val="7F7D88"/>
                </a:solidFill>
                <a:latin typeface="Calibri"/>
                <a:ea typeface="Calibri"/>
                <a:cs typeface="Calibri"/>
                <a:sym typeface="Calibri"/>
              </a:rPr>
              <a:t>BRCCI (BG); SERN (IT); KMOP(GR); Future in Perspective Ltd (IE); CARDET (CY); Innovade LI (CY); Mindshift Talent Advisory (PT).</a:t>
            </a:r>
            <a:endParaRPr b="0" i="0" sz="2000" u="none" cap="none" strike="noStrike">
              <a:solidFill>
                <a:srgbClr val="3F3E44"/>
              </a:solidFill>
              <a:latin typeface="Calibri"/>
              <a:ea typeface="Calibri"/>
              <a:cs typeface="Calibri"/>
              <a:sym typeface="Calibri"/>
            </a:endParaRPr>
          </a:p>
        </p:txBody>
      </p:sp>
      <p:sp>
        <p:nvSpPr>
          <p:cNvPr id="64" name="Google Shape;64;p2"/>
          <p:cNvSpPr txBox="1"/>
          <p:nvPr/>
        </p:nvSpPr>
        <p:spPr>
          <a:xfrm>
            <a:off x="1741251" y="962640"/>
            <a:ext cx="8443609" cy="123110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7030A0"/>
                </a:solidFill>
                <a:latin typeface="Calibri"/>
                <a:ea typeface="Calibri"/>
                <a:cs typeface="Calibri"/>
                <a:sym typeface="Calibri"/>
              </a:rPr>
              <a:t>EMPOWER PROJECT</a:t>
            </a:r>
            <a:endParaRPr b="1" i="0" sz="2800" u="none" cap="none" strike="noStrike">
              <a:solidFill>
                <a:srgbClr val="7030A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Social Enterprises' Sustainability Tools</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txBox="1"/>
          <p:nvPr>
            <p:ph type="ctrTitle"/>
          </p:nvPr>
        </p:nvSpPr>
        <p:spPr>
          <a:xfrm>
            <a:off x="2179865" y="2937536"/>
            <a:ext cx="7832271" cy="24126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1800"/>
              <a:buFont typeface="Calibri"/>
              <a:buNone/>
            </a:pPr>
            <a:r>
              <a:rPr b="1" lang="en-US" sz="1800">
                <a:solidFill>
                  <a:srgbClr val="7030A0"/>
                </a:solidFill>
              </a:rPr>
              <a:t>Thank you!</a:t>
            </a:r>
            <a:br>
              <a:rPr b="1" lang="en-US" sz="1800">
                <a:solidFill>
                  <a:srgbClr val="7030A0"/>
                </a:solidFill>
              </a:rPr>
            </a:br>
            <a:br>
              <a:rPr b="1" lang="en-US" sz="1800">
                <a:solidFill>
                  <a:srgbClr val="7030A0"/>
                </a:solidFill>
              </a:rPr>
            </a:br>
            <a:r>
              <a:rPr lang="en-US" sz="1800"/>
              <a:t>Follow us at</a:t>
            </a:r>
            <a:br>
              <a:rPr lang="en-US" sz="1800"/>
            </a:br>
            <a:br>
              <a:rPr lang="en-US" sz="1800"/>
            </a:br>
            <a:r>
              <a:rPr lang="en-US" sz="1800" u="sng">
                <a:solidFill>
                  <a:schemeClr val="hlink"/>
                </a:solidFill>
                <a:hlinkClick r:id="rId3"/>
              </a:rPr>
              <a:t>https://empower-project.net/</a:t>
            </a:r>
            <a:br>
              <a:rPr lang="en-US" sz="1800"/>
            </a:br>
            <a:br>
              <a:rPr lang="en-US" sz="1800"/>
            </a:br>
            <a:br>
              <a:rPr lang="en-US" sz="1800"/>
            </a:br>
            <a:r>
              <a:rPr lang="en-US" sz="1800" u="sng">
                <a:solidFill>
                  <a:schemeClr val="hlink"/>
                </a:solidFill>
                <a:hlinkClick r:id="rId4"/>
              </a:rPr>
              <a:t>https://www.facebook.com/empowerproject.eu/</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References</a:t>
            </a:r>
            <a:endParaRPr/>
          </a:p>
        </p:txBody>
      </p:sp>
      <p:sp>
        <p:nvSpPr>
          <p:cNvPr id="244" name="Google Shape;244;p33"/>
          <p:cNvSpPr txBox="1"/>
          <p:nvPr>
            <p:ph idx="2" type="body"/>
          </p:nvPr>
        </p:nvSpPr>
        <p:spPr>
          <a:xfrm>
            <a:off x="97971" y="942109"/>
            <a:ext cx="11944350" cy="5809755"/>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1000"/>
              </a:spcBef>
              <a:spcAft>
                <a:spcPts val="0"/>
              </a:spcAft>
              <a:buSzPts val="1800"/>
              <a:buNone/>
            </a:pPr>
            <a:r>
              <a:rPr lang="en-US" sz="1500">
                <a:solidFill>
                  <a:srgbClr val="3F3E44"/>
                </a:solidFill>
                <a:latin typeface="Calibri"/>
                <a:ea typeface="Calibri"/>
                <a:cs typeface="Calibri"/>
                <a:sym typeface="Calibri"/>
              </a:rPr>
              <a:t>Cone Communications. (2017). </a:t>
            </a:r>
            <a:r>
              <a:rPr i="1" lang="en-US" sz="1500">
                <a:solidFill>
                  <a:srgbClr val="3F3E44"/>
                </a:solidFill>
                <a:latin typeface="Calibri"/>
                <a:ea typeface="Calibri"/>
                <a:cs typeface="Calibri"/>
                <a:sym typeface="Calibri"/>
              </a:rPr>
              <a:t>Corporate Social Responsibility Study 2017</a:t>
            </a:r>
            <a:r>
              <a:rPr lang="en-US" sz="1500">
                <a:solidFill>
                  <a:srgbClr val="3F3E44"/>
                </a:solidFill>
                <a:latin typeface="Calibri"/>
                <a:ea typeface="Calibri"/>
                <a:cs typeface="Calibri"/>
                <a:sym typeface="Calibri"/>
              </a:rPr>
              <a:t>. Boston: Cone Communications.</a:t>
            </a:r>
            <a:endParaRPr/>
          </a:p>
          <a:p>
            <a:pPr indent="-457200" lvl="0" marL="457200" rtl="0" algn="l">
              <a:lnSpc>
                <a:spcPct val="120000"/>
              </a:lnSpc>
              <a:spcBef>
                <a:spcPts val="1600"/>
              </a:spcBef>
              <a:spcAft>
                <a:spcPts val="0"/>
              </a:spcAft>
              <a:buSzPts val="1800"/>
              <a:buNone/>
            </a:pPr>
            <a:r>
              <a:rPr lang="en-US" sz="1500">
                <a:latin typeface="Calibri"/>
                <a:ea typeface="Calibri"/>
                <a:cs typeface="Calibri"/>
                <a:sym typeface="Calibri"/>
              </a:rPr>
              <a:t>Fritz, J. (2021, February 26). </a:t>
            </a:r>
            <a:r>
              <a:rPr i="1" lang="en-US" sz="1500">
                <a:latin typeface="Calibri"/>
                <a:ea typeface="Calibri"/>
                <a:cs typeface="Calibri"/>
                <a:sym typeface="Calibri"/>
              </a:rPr>
              <a:t>What Every Nonprofit Should Know About Cause Marketing</a:t>
            </a:r>
            <a:r>
              <a:rPr lang="en-US" sz="1500">
                <a:latin typeface="Calibri"/>
                <a:ea typeface="Calibri"/>
                <a:cs typeface="Calibri"/>
                <a:sym typeface="Calibri"/>
              </a:rPr>
              <a:t>. Retrieved from Small Business: https://www.thebalancesmb.com/what-every-nonprofit-should-know-about-cause-marketing-2502005</a:t>
            </a:r>
            <a:endParaRPr sz="1500">
              <a:latin typeface="Calibri"/>
              <a:ea typeface="Calibri"/>
              <a:cs typeface="Calibri"/>
              <a:sym typeface="Calibri"/>
            </a:endParaRPr>
          </a:p>
          <a:p>
            <a:pPr indent="-457200" lvl="0" marL="457200" rtl="0" algn="l">
              <a:lnSpc>
                <a:spcPct val="120000"/>
              </a:lnSpc>
              <a:spcBef>
                <a:spcPts val="1600"/>
              </a:spcBef>
              <a:spcAft>
                <a:spcPts val="0"/>
              </a:spcAft>
              <a:buSzPts val="1800"/>
              <a:buNone/>
            </a:pPr>
            <a:r>
              <a:rPr lang="en-US" sz="1500">
                <a:solidFill>
                  <a:srgbClr val="3F3E44"/>
                </a:solidFill>
                <a:latin typeface="Calibri"/>
                <a:ea typeface="Calibri"/>
                <a:cs typeface="Calibri"/>
                <a:sym typeface="Calibri"/>
              </a:rPr>
              <a:t>Indeed Editorial Team. (2022, June 28). </a:t>
            </a:r>
            <a:r>
              <a:rPr i="1" lang="en-US" sz="1500">
                <a:solidFill>
                  <a:srgbClr val="3F3E44"/>
                </a:solidFill>
                <a:latin typeface="Calibri"/>
                <a:ea typeface="Calibri"/>
                <a:cs typeface="Calibri"/>
                <a:sym typeface="Calibri"/>
              </a:rPr>
              <a:t>What is Cause Marketing? Definition and How to Build a Campaign</a:t>
            </a:r>
            <a:r>
              <a:rPr lang="en-US" sz="1500">
                <a:solidFill>
                  <a:srgbClr val="3F3E44"/>
                </a:solidFill>
                <a:latin typeface="Calibri"/>
                <a:ea typeface="Calibri"/>
                <a:cs typeface="Calibri"/>
                <a:sym typeface="Calibri"/>
              </a:rPr>
              <a:t>. Retrieved from Indeed: https://www.indeed.com/career-advice/career-development/what-is-cause-marketing</a:t>
            </a:r>
            <a:endParaRPr/>
          </a:p>
          <a:p>
            <a:pPr indent="-457200" lvl="0" marL="457200" rtl="0" algn="l">
              <a:lnSpc>
                <a:spcPct val="120000"/>
              </a:lnSpc>
              <a:spcBef>
                <a:spcPts val="1600"/>
              </a:spcBef>
              <a:spcAft>
                <a:spcPts val="0"/>
              </a:spcAft>
              <a:buSzPts val="1800"/>
              <a:buNone/>
            </a:pPr>
            <a:r>
              <a:rPr lang="en-US" sz="1500">
                <a:latin typeface="Calibri"/>
                <a:ea typeface="Calibri"/>
                <a:cs typeface="Calibri"/>
                <a:sym typeface="Calibri"/>
              </a:rPr>
              <a:t>MailChimp. (2021). </a:t>
            </a:r>
            <a:r>
              <a:rPr i="1" lang="en-US" sz="1500">
                <a:latin typeface="Calibri"/>
                <a:ea typeface="Calibri"/>
                <a:cs typeface="Calibri"/>
                <a:sym typeface="Calibri"/>
              </a:rPr>
              <a:t>What Is a Cause Marketing Campaign?</a:t>
            </a:r>
            <a:r>
              <a:rPr lang="en-US" sz="1500">
                <a:latin typeface="Calibri"/>
                <a:ea typeface="Calibri"/>
                <a:cs typeface="Calibri"/>
                <a:sym typeface="Calibri"/>
              </a:rPr>
              <a:t> Retrieved from Intuit MailChimp: https://mailchimp.com/resources/what-is-cause-marketing/</a:t>
            </a:r>
            <a:endParaRPr sz="1500">
              <a:latin typeface="Calibri"/>
              <a:ea typeface="Calibri"/>
              <a:cs typeface="Calibri"/>
              <a:sym typeface="Calibri"/>
            </a:endParaRPr>
          </a:p>
          <a:p>
            <a:pPr indent="-457200" lvl="0" marL="457200" rtl="0" algn="l">
              <a:lnSpc>
                <a:spcPct val="120000"/>
              </a:lnSpc>
              <a:spcBef>
                <a:spcPts val="1600"/>
              </a:spcBef>
              <a:spcAft>
                <a:spcPts val="0"/>
              </a:spcAft>
              <a:buSzPts val="1800"/>
              <a:buNone/>
            </a:pPr>
            <a:r>
              <a:rPr lang="en-US" sz="1500">
                <a:solidFill>
                  <a:srgbClr val="3F3E44"/>
                </a:solidFill>
                <a:latin typeface="Calibri"/>
                <a:ea typeface="Calibri"/>
                <a:cs typeface="Calibri"/>
                <a:sym typeface="Calibri"/>
              </a:rPr>
              <a:t>Moore, K. (2020, December 4). </a:t>
            </a:r>
            <a:r>
              <a:rPr i="1" lang="en-US" sz="1500">
                <a:solidFill>
                  <a:srgbClr val="3F3E44"/>
                </a:solidFill>
                <a:latin typeface="Calibri"/>
                <a:ea typeface="Calibri"/>
                <a:cs typeface="Calibri"/>
                <a:sym typeface="Calibri"/>
              </a:rPr>
              <a:t>Cause Marketing: What It Is, How to Do It, and Why it Matters</a:t>
            </a:r>
            <a:r>
              <a:rPr lang="en-US" sz="1500">
                <a:solidFill>
                  <a:srgbClr val="3F3E44"/>
                </a:solidFill>
                <a:latin typeface="Calibri"/>
                <a:ea typeface="Calibri"/>
                <a:cs typeface="Calibri"/>
                <a:sym typeface="Calibri"/>
              </a:rPr>
              <a:t>. Retrieved from Shopify: https://www.shopify.ie/retail/cause-marketing</a:t>
            </a:r>
            <a:endParaRPr sz="1500">
              <a:solidFill>
                <a:srgbClr val="3F3E44"/>
              </a:solidFill>
              <a:latin typeface="Calibri"/>
              <a:ea typeface="Calibri"/>
              <a:cs typeface="Calibri"/>
              <a:sym typeface="Calibri"/>
            </a:endParaRPr>
          </a:p>
          <a:p>
            <a:pPr indent="-457200" lvl="0" marL="457200" rtl="0" algn="l">
              <a:lnSpc>
                <a:spcPct val="120000"/>
              </a:lnSpc>
              <a:spcBef>
                <a:spcPts val="1600"/>
              </a:spcBef>
              <a:spcAft>
                <a:spcPts val="0"/>
              </a:spcAft>
              <a:buSzPts val="1800"/>
              <a:buNone/>
            </a:pPr>
            <a:r>
              <a:rPr lang="en-US" sz="1500">
                <a:latin typeface="Calibri"/>
                <a:ea typeface="Calibri"/>
                <a:cs typeface="Calibri"/>
                <a:sym typeface="Calibri"/>
              </a:rPr>
              <a:t>O'Dougherty, K. (2021). </a:t>
            </a:r>
            <a:r>
              <a:rPr i="1" lang="en-US" sz="1500">
                <a:latin typeface="Calibri"/>
                <a:ea typeface="Calibri"/>
                <a:cs typeface="Calibri"/>
                <a:sym typeface="Calibri"/>
              </a:rPr>
              <a:t>How Nonprofits Find Success with Cause-Related Marketing</a:t>
            </a:r>
            <a:r>
              <a:rPr lang="en-US" sz="1500">
                <a:latin typeface="Calibri"/>
                <a:ea typeface="Calibri"/>
                <a:cs typeface="Calibri"/>
                <a:sym typeface="Calibri"/>
              </a:rPr>
              <a:t>. Retrieved from Nonprofit Megaphone: https://nonprofitmegaphone.com/cause-related-marketing/</a:t>
            </a:r>
            <a:endParaRPr sz="1500">
              <a:latin typeface="Calibri"/>
              <a:ea typeface="Calibri"/>
              <a:cs typeface="Calibri"/>
              <a:sym typeface="Calibri"/>
            </a:endParaRPr>
          </a:p>
          <a:p>
            <a:pPr indent="-457200" lvl="0" marL="457200" rtl="0" algn="l">
              <a:lnSpc>
                <a:spcPct val="120000"/>
              </a:lnSpc>
              <a:spcBef>
                <a:spcPts val="1600"/>
              </a:spcBef>
              <a:spcAft>
                <a:spcPts val="0"/>
              </a:spcAft>
              <a:buSzPts val="1800"/>
              <a:buNone/>
            </a:pPr>
            <a:r>
              <a:rPr lang="en-US" sz="1500">
                <a:solidFill>
                  <a:srgbClr val="3F3E44"/>
                </a:solidFill>
                <a:latin typeface="Calibri"/>
                <a:ea typeface="Calibri"/>
                <a:cs typeface="Calibri"/>
                <a:sym typeface="Calibri"/>
              </a:rPr>
              <a:t>Organ, M. (2017, May 23). </a:t>
            </a:r>
            <a:r>
              <a:rPr i="1" lang="en-US" sz="1500">
                <a:solidFill>
                  <a:srgbClr val="3F3E44"/>
                </a:solidFill>
                <a:latin typeface="Calibri"/>
                <a:ea typeface="Calibri"/>
                <a:cs typeface="Calibri"/>
                <a:sym typeface="Calibri"/>
              </a:rPr>
              <a:t>Cause Marketing - Definition</a:t>
            </a:r>
            <a:r>
              <a:rPr lang="en-US" sz="1500">
                <a:solidFill>
                  <a:srgbClr val="3F3E44"/>
                </a:solidFill>
                <a:latin typeface="Calibri"/>
                <a:ea typeface="Calibri"/>
                <a:cs typeface="Calibri"/>
                <a:sym typeface="Calibri"/>
              </a:rPr>
              <a:t>. Retrieved from CauseMarketing.com: https://causemarketing.com/research/cause-marketing-definition/</a:t>
            </a:r>
            <a:endParaRPr sz="1500">
              <a:solidFill>
                <a:srgbClr val="3F3E44"/>
              </a:solidFill>
              <a:latin typeface="Calibri"/>
              <a:ea typeface="Calibri"/>
              <a:cs typeface="Calibri"/>
              <a:sym typeface="Calibri"/>
            </a:endParaRPr>
          </a:p>
          <a:p>
            <a:pPr indent="-457200" lvl="0" marL="457200" rtl="0" algn="l">
              <a:lnSpc>
                <a:spcPct val="120000"/>
              </a:lnSpc>
              <a:spcBef>
                <a:spcPts val="1600"/>
              </a:spcBef>
              <a:spcAft>
                <a:spcPts val="600"/>
              </a:spcAft>
              <a:buSzPts val="1800"/>
              <a:buNone/>
            </a:pPr>
            <a:r>
              <a:rPr lang="en-US" sz="1500">
                <a:solidFill>
                  <a:srgbClr val="3F3E44"/>
                </a:solidFill>
                <a:latin typeface="Calibri"/>
                <a:ea typeface="Calibri"/>
                <a:cs typeface="Calibri"/>
                <a:sym typeface="Calibri"/>
              </a:rPr>
              <a:t>Schaeffer, L. (2019, October 2). </a:t>
            </a:r>
            <a:r>
              <a:rPr i="1" lang="en-US" sz="1500">
                <a:solidFill>
                  <a:srgbClr val="3F3E44"/>
                </a:solidFill>
                <a:latin typeface="Calibri"/>
                <a:ea typeface="Calibri"/>
                <a:cs typeface="Calibri"/>
                <a:sym typeface="Calibri"/>
              </a:rPr>
              <a:t>Consumers Expect the Brands They Support to be Socially Responsible</a:t>
            </a:r>
            <a:r>
              <a:rPr lang="en-US" sz="1500">
                <a:solidFill>
                  <a:srgbClr val="3F3E44"/>
                </a:solidFill>
                <a:latin typeface="Calibri"/>
                <a:ea typeface="Calibri"/>
                <a:cs typeface="Calibri"/>
                <a:sym typeface="Calibri"/>
              </a:rPr>
              <a:t>. Retrieved from BusinessWire: https://www.businesswire.com/news/home/20191002005697/en/Consumers-Expect-Brands-Support-Socially-Responsible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Aims of this module</a:t>
            </a:r>
            <a:endParaRPr/>
          </a:p>
        </p:txBody>
      </p:sp>
      <p:sp>
        <p:nvSpPr>
          <p:cNvPr id="70" name="Google Shape;70;p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Key content areas</a:t>
            </a:r>
            <a:endParaRPr/>
          </a:p>
        </p:txBody>
      </p:sp>
      <p:sp>
        <p:nvSpPr>
          <p:cNvPr id="71" name="Google Shape;71;p3"/>
          <p:cNvSpPr txBox="1"/>
          <p:nvPr>
            <p:ph idx="2" type="body"/>
          </p:nvPr>
        </p:nvSpPr>
        <p:spPr>
          <a:xfrm>
            <a:off x="4586843" y="2311400"/>
            <a:ext cx="7455478" cy="5289179"/>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accent4"/>
              </a:buClr>
              <a:buSzPts val="2400"/>
              <a:buFont typeface="Arial"/>
              <a:buChar char="•"/>
            </a:pPr>
            <a:r>
              <a:rPr lang="en-US" sz="2400"/>
              <a:t>Explain the term cause marketing</a:t>
            </a:r>
            <a:endParaRPr/>
          </a:p>
          <a:p>
            <a:pPr indent="-342900" lvl="0" marL="342900" rtl="0" algn="l">
              <a:lnSpc>
                <a:spcPct val="150000"/>
              </a:lnSpc>
              <a:spcBef>
                <a:spcPts val="0"/>
              </a:spcBef>
              <a:spcAft>
                <a:spcPts val="0"/>
              </a:spcAft>
              <a:buClr>
                <a:schemeClr val="accent4"/>
              </a:buClr>
              <a:buSzPts val="2400"/>
              <a:buFont typeface="Arial"/>
              <a:buChar char="•"/>
            </a:pPr>
            <a:r>
              <a:rPr lang="en-US" sz="2400"/>
              <a:t>Present the benefits of cause marketing</a:t>
            </a:r>
            <a:endParaRPr/>
          </a:p>
          <a:p>
            <a:pPr indent="-342900" lvl="0" marL="342900" rtl="0" algn="l">
              <a:lnSpc>
                <a:spcPct val="150000"/>
              </a:lnSpc>
              <a:spcBef>
                <a:spcPts val="0"/>
              </a:spcBef>
              <a:spcAft>
                <a:spcPts val="0"/>
              </a:spcAft>
              <a:buClr>
                <a:schemeClr val="accent4"/>
              </a:buClr>
              <a:buSzPts val="2400"/>
              <a:buFont typeface="Arial"/>
              <a:buChar char="•"/>
            </a:pPr>
            <a:r>
              <a:rPr lang="en-US" sz="2400"/>
              <a:t>Showcase how to implement cause marketing for your social enterprise</a:t>
            </a:r>
            <a:endParaRPr/>
          </a:p>
          <a:p>
            <a:pPr indent="-342900" lvl="0" marL="342900" rtl="0" algn="l">
              <a:lnSpc>
                <a:spcPct val="150000"/>
              </a:lnSpc>
              <a:spcBef>
                <a:spcPts val="0"/>
              </a:spcBef>
              <a:spcAft>
                <a:spcPts val="0"/>
              </a:spcAft>
              <a:buClr>
                <a:schemeClr val="accent4"/>
              </a:buClr>
              <a:buSzPts val="2400"/>
              <a:buFont typeface="Arial"/>
              <a:buChar char="•"/>
            </a:pPr>
            <a:r>
              <a:rPr lang="en-US" sz="2400"/>
              <a:t>Give examples of cause marketing</a:t>
            </a:r>
            <a:endParaRPr sz="2400"/>
          </a:p>
        </p:txBody>
      </p:sp>
      <p:pic>
        <p:nvPicPr>
          <p:cNvPr descr="A person writing in notebook" id="72" name="Google Shape;72;p3"/>
          <p:cNvPicPr preferRelativeResize="0"/>
          <p:nvPr/>
        </p:nvPicPr>
        <p:blipFill rotWithShape="1">
          <a:blip r:embed="rId3">
            <a:alphaModFix/>
          </a:blip>
          <a:srcRect b="0" l="0" r="0" t="0"/>
          <a:stretch/>
        </p:blipFill>
        <p:spPr>
          <a:xfrm>
            <a:off x="350981" y="2311400"/>
            <a:ext cx="4145973" cy="27639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Learning outcomes of this module</a:t>
            </a:r>
            <a:endParaRPr/>
          </a:p>
        </p:txBody>
      </p:sp>
      <p:sp>
        <p:nvSpPr>
          <p:cNvPr id="78" name="Google Shape;78;p18"/>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By the end of this module, you will be able to:</a:t>
            </a:r>
            <a:endParaRPr/>
          </a:p>
        </p:txBody>
      </p:sp>
      <p:sp>
        <p:nvSpPr>
          <p:cNvPr id="79" name="Google Shape;79;p18"/>
          <p:cNvSpPr txBox="1"/>
          <p:nvPr>
            <p:ph idx="2" type="body"/>
          </p:nvPr>
        </p:nvSpPr>
        <p:spPr>
          <a:xfrm>
            <a:off x="97971" y="2558473"/>
            <a:ext cx="8002320" cy="4193391"/>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Noto Sans Symbols"/>
              <a:buChar char="✔"/>
            </a:pPr>
            <a:r>
              <a:rPr lang="en-US" sz="2400"/>
              <a:t>Understand cause marketing and identify the different forms of cause marketing</a:t>
            </a:r>
            <a:endParaRPr/>
          </a:p>
          <a:p>
            <a:pPr indent="-285750" lvl="0" marL="514350" rtl="0" algn="l">
              <a:lnSpc>
                <a:spcPct val="90000"/>
              </a:lnSpc>
              <a:spcBef>
                <a:spcPts val="1000"/>
              </a:spcBef>
              <a:spcAft>
                <a:spcPts val="0"/>
              </a:spcAft>
              <a:buSzPts val="1800"/>
              <a:buFont typeface="Noto Sans Symbols"/>
              <a:buChar char="✔"/>
            </a:pPr>
            <a:r>
              <a:rPr lang="en-US" sz="2400"/>
              <a:t>Understand the different benefits of cause marketing</a:t>
            </a:r>
            <a:endParaRPr/>
          </a:p>
          <a:p>
            <a:pPr indent="-285750" lvl="0" marL="514350" rtl="0" algn="l">
              <a:lnSpc>
                <a:spcPct val="90000"/>
              </a:lnSpc>
              <a:spcBef>
                <a:spcPts val="1000"/>
              </a:spcBef>
              <a:spcAft>
                <a:spcPts val="0"/>
              </a:spcAft>
              <a:buSzPts val="1800"/>
              <a:buFont typeface="Noto Sans Symbols"/>
              <a:buChar char="✔"/>
            </a:pPr>
            <a:r>
              <a:rPr lang="en-US" sz="2400"/>
              <a:t>Understand how to implement cause marketing in your own social enterprise</a:t>
            </a:r>
            <a:endParaRPr/>
          </a:p>
        </p:txBody>
      </p:sp>
      <p:pic>
        <p:nvPicPr>
          <p:cNvPr descr="Hand holding a pen shading number on a sheet" id="80" name="Google Shape;80;p18"/>
          <p:cNvPicPr preferRelativeResize="0"/>
          <p:nvPr/>
        </p:nvPicPr>
        <p:blipFill rotWithShape="1">
          <a:blip r:embed="rId3">
            <a:alphaModFix/>
          </a:blip>
          <a:srcRect b="0" l="0" r="0" t="0"/>
          <a:stretch/>
        </p:blipFill>
        <p:spPr>
          <a:xfrm>
            <a:off x="8349673" y="2226240"/>
            <a:ext cx="3603614" cy="24055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type="ctrTitle"/>
          </p:nvPr>
        </p:nvSpPr>
        <p:spPr>
          <a:xfrm>
            <a:off x="2179865" y="2937536"/>
            <a:ext cx="7832271" cy="24126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1800"/>
              <a:buFont typeface="Calibri"/>
              <a:buNone/>
            </a:pPr>
            <a:r>
              <a:rPr lang="en-US" sz="2400"/>
              <a:t>Unit 1</a:t>
            </a:r>
            <a:br>
              <a:rPr lang="en-US" sz="2400"/>
            </a:br>
            <a:br>
              <a:rPr lang="en-US" sz="2400"/>
            </a:br>
            <a:r>
              <a:rPr lang="en-US" sz="2400"/>
              <a:t>What is cause marketing?</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Cause Marketing</a:t>
            </a:r>
            <a:endParaRPr/>
          </a:p>
        </p:txBody>
      </p:sp>
      <p:sp>
        <p:nvSpPr>
          <p:cNvPr id="91" name="Google Shape;91;p4"/>
          <p:cNvSpPr txBox="1"/>
          <p:nvPr>
            <p:ph idx="1" type="body"/>
          </p:nvPr>
        </p:nvSpPr>
        <p:spPr>
          <a:xfrm>
            <a:off x="311085" y="1108364"/>
            <a:ext cx="7244260" cy="5667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1800"/>
              <a:buNone/>
            </a:pPr>
            <a:r>
              <a:rPr lang="en-US" sz="2000"/>
              <a:t>Cause marketing is a form of Corporate Social Responsibility (‘CSR’) in which a </a:t>
            </a:r>
            <a:r>
              <a:rPr b="1" lang="en-US" sz="2000">
                <a:solidFill>
                  <a:schemeClr val="accent6"/>
                </a:solidFill>
              </a:rPr>
              <a:t>company can support a cause that betters society while helping to increase a brand’s profitability</a:t>
            </a:r>
            <a:r>
              <a:rPr lang="en-US" sz="2000"/>
              <a:t>.</a:t>
            </a:r>
            <a:endParaRPr/>
          </a:p>
          <a:p>
            <a:pPr indent="0" lvl="0" marL="0" rtl="0" algn="l">
              <a:lnSpc>
                <a:spcPct val="90000"/>
              </a:lnSpc>
              <a:spcBef>
                <a:spcPts val="0"/>
              </a:spcBef>
              <a:spcAft>
                <a:spcPts val="0"/>
              </a:spcAft>
              <a:buClr>
                <a:schemeClr val="accent4"/>
              </a:buClr>
              <a:buSzPts val="1800"/>
              <a:buNone/>
            </a:pPr>
            <a:r>
              <a:t/>
            </a:r>
            <a:endParaRPr sz="2000"/>
          </a:p>
          <a:p>
            <a:pPr indent="0" lvl="0" marL="0" rtl="0" algn="l">
              <a:lnSpc>
                <a:spcPct val="90000"/>
              </a:lnSpc>
              <a:spcBef>
                <a:spcPts val="0"/>
              </a:spcBef>
              <a:spcAft>
                <a:spcPts val="0"/>
              </a:spcAft>
              <a:buClr>
                <a:schemeClr val="accent4"/>
              </a:buClr>
              <a:buSzPts val="1800"/>
              <a:buNone/>
            </a:pPr>
            <a:r>
              <a:rPr lang="en-US" sz="2000"/>
              <a:t>There are three different forms of cause marketing:</a:t>
            </a:r>
            <a:endParaRPr/>
          </a:p>
          <a:p>
            <a:pPr indent="0" lvl="0" marL="0" rtl="0" algn="l">
              <a:lnSpc>
                <a:spcPct val="90000"/>
              </a:lnSpc>
              <a:spcBef>
                <a:spcPts val="0"/>
              </a:spcBef>
              <a:spcAft>
                <a:spcPts val="0"/>
              </a:spcAft>
              <a:buClr>
                <a:schemeClr val="accent4"/>
              </a:buClr>
              <a:buSzPts val="1800"/>
              <a:buNone/>
            </a:pPr>
            <a:r>
              <a:t/>
            </a:r>
            <a:endParaRPr sz="2000"/>
          </a:p>
          <a:p>
            <a:pPr indent="-342900" lvl="0" marL="342900" rtl="0" algn="l">
              <a:lnSpc>
                <a:spcPct val="90000"/>
              </a:lnSpc>
              <a:spcBef>
                <a:spcPts val="0"/>
              </a:spcBef>
              <a:spcAft>
                <a:spcPts val="0"/>
              </a:spcAft>
              <a:buClr>
                <a:schemeClr val="accent4"/>
              </a:buClr>
              <a:buSzPts val="1800"/>
              <a:buFont typeface="Arial"/>
              <a:buAutoNum type="arabicPeriod"/>
            </a:pPr>
            <a:r>
              <a:rPr b="1" lang="en-US" sz="2000">
                <a:solidFill>
                  <a:schemeClr val="accent6"/>
                </a:solidFill>
              </a:rPr>
              <a:t>Cause promotions </a:t>
            </a:r>
            <a:r>
              <a:rPr lang="en-US" sz="2000"/>
              <a:t>– company-funded advocacy campaigns that are usually self-interest motivated. Examples would be organic food companies partnering with an anti-pesticide campaign.</a:t>
            </a:r>
            <a:endParaRPr/>
          </a:p>
          <a:p>
            <a:pPr indent="-228600" lvl="0" marL="342900" rtl="0" algn="l">
              <a:lnSpc>
                <a:spcPct val="90000"/>
              </a:lnSpc>
              <a:spcBef>
                <a:spcPts val="0"/>
              </a:spcBef>
              <a:spcAft>
                <a:spcPts val="0"/>
              </a:spcAft>
              <a:buClr>
                <a:schemeClr val="accent4"/>
              </a:buClr>
              <a:buSzPts val="1800"/>
              <a:buFont typeface="Arial"/>
              <a:buNone/>
            </a:pPr>
            <a:r>
              <a:t/>
            </a:r>
            <a:endParaRPr sz="2000"/>
          </a:p>
          <a:p>
            <a:pPr indent="-342900" lvl="0" marL="342900" rtl="0" algn="l">
              <a:lnSpc>
                <a:spcPct val="90000"/>
              </a:lnSpc>
              <a:spcBef>
                <a:spcPts val="0"/>
              </a:spcBef>
              <a:spcAft>
                <a:spcPts val="0"/>
              </a:spcAft>
              <a:buClr>
                <a:schemeClr val="accent4"/>
              </a:buClr>
              <a:buSzPts val="1800"/>
              <a:buFont typeface="Arial"/>
              <a:buAutoNum type="arabicPeriod"/>
            </a:pPr>
            <a:r>
              <a:rPr b="1" lang="en-US" sz="2000">
                <a:solidFill>
                  <a:schemeClr val="accent6"/>
                </a:solidFill>
              </a:rPr>
              <a:t>Corporate social marketing </a:t>
            </a:r>
            <a:r>
              <a:rPr lang="en-US" sz="2000"/>
              <a:t>– campaign intended to promote behavioural changes intended to improve public health, safety, or the environment.</a:t>
            </a:r>
            <a:endParaRPr/>
          </a:p>
          <a:p>
            <a:pPr indent="-228600" lvl="0" marL="342900" rtl="0" algn="l">
              <a:lnSpc>
                <a:spcPct val="90000"/>
              </a:lnSpc>
              <a:spcBef>
                <a:spcPts val="0"/>
              </a:spcBef>
              <a:spcAft>
                <a:spcPts val="0"/>
              </a:spcAft>
              <a:buClr>
                <a:schemeClr val="accent4"/>
              </a:buClr>
              <a:buSzPts val="1800"/>
              <a:buFont typeface="Arial"/>
              <a:buNone/>
            </a:pPr>
            <a:r>
              <a:t/>
            </a:r>
            <a:endParaRPr sz="2000">
              <a:solidFill>
                <a:schemeClr val="accent6"/>
              </a:solidFill>
            </a:endParaRPr>
          </a:p>
          <a:p>
            <a:pPr indent="-342900" lvl="0" marL="342900" rtl="0" algn="l">
              <a:lnSpc>
                <a:spcPct val="90000"/>
              </a:lnSpc>
              <a:spcBef>
                <a:spcPts val="0"/>
              </a:spcBef>
              <a:spcAft>
                <a:spcPts val="0"/>
              </a:spcAft>
              <a:buClr>
                <a:schemeClr val="accent4"/>
              </a:buClr>
              <a:buSzPts val="1800"/>
              <a:buFont typeface="Arial"/>
              <a:buAutoNum type="arabicPeriod"/>
            </a:pPr>
            <a:r>
              <a:rPr b="1" lang="en-US" sz="2000">
                <a:solidFill>
                  <a:schemeClr val="accent6"/>
                </a:solidFill>
              </a:rPr>
              <a:t>Cause-related marketing </a:t>
            </a:r>
            <a:r>
              <a:rPr lang="en-US" sz="2000"/>
              <a:t>– where a company offers to make a charitable donation for the customer based on product sales.</a:t>
            </a:r>
            <a:endParaRPr/>
          </a:p>
        </p:txBody>
      </p:sp>
      <p:pic>
        <p:nvPicPr>
          <p:cNvPr descr="Volunteers distributing food in kitchen" id="92" name="Google Shape;92;p4"/>
          <p:cNvPicPr preferRelativeResize="0"/>
          <p:nvPr/>
        </p:nvPicPr>
        <p:blipFill rotWithShape="1">
          <a:blip r:embed="rId3">
            <a:alphaModFix/>
          </a:blip>
          <a:srcRect b="0" l="0" r="0" t="0"/>
          <a:stretch/>
        </p:blipFill>
        <p:spPr>
          <a:xfrm>
            <a:off x="8022983" y="2405330"/>
            <a:ext cx="3625191" cy="24167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Case Study #1 - Drinkaware</a:t>
            </a:r>
            <a:endParaRPr/>
          </a:p>
        </p:txBody>
      </p:sp>
      <p:sp>
        <p:nvSpPr>
          <p:cNvPr id="98" name="Google Shape;98;p20"/>
          <p:cNvSpPr txBox="1"/>
          <p:nvPr>
            <p:ph idx="1" type="body"/>
          </p:nvPr>
        </p:nvSpPr>
        <p:spPr>
          <a:xfrm>
            <a:off x="97971" y="1320800"/>
            <a:ext cx="5653740" cy="5455558"/>
          </a:xfrm>
          <a:prstGeom prst="rect">
            <a:avLst/>
          </a:prstGeom>
          <a:noFill/>
          <a:ln>
            <a:noFill/>
          </a:ln>
        </p:spPr>
        <p:txBody>
          <a:bodyPr anchorCtr="0" anchor="t" bIns="45700" lIns="91425" spcFirstLastPara="1" rIns="91425" wrap="square" tIns="45700">
            <a:noAutofit/>
          </a:bodyPr>
          <a:lstStyle/>
          <a:p>
            <a:pPr indent="0" lvl="0" marL="92075" rtl="0" algn="just">
              <a:lnSpc>
                <a:spcPct val="90000"/>
              </a:lnSpc>
              <a:spcBef>
                <a:spcPts val="1000"/>
              </a:spcBef>
              <a:spcAft>
                <a:spcPts val="0"/>
              </a:spcAft>
              <a:buSzPts val="1800"/>
              <a:buNone/>
            </a:pPr>
            <a:r>
              <a:rPr lang="en-US" sz="2000"/>
              <a:t>Drinkaware is a charity aimed at </a:t>
            </a:r>
            <a:r>
              <a:rPr b="1" lang="en-US" sz="2000">
                <a:solidFill>
                  <a:schemeClr val="accent6"/>
                </a:solidFill>
              </a:rPr>
              <a:t>promoting healthy alcohol consumption habits in Ireland</a:t>
            </a:r>
            <a:r>
              <a:rPr lang="en-US" sz="2000"/>
              <a:t>. Drinkaware has registered their logo as a trademark.</a:t>
            </a:r>
            <a:endParaRPr/>
          </a:p>
          <a:p>
            <a:pPr indent="0" lvl="0" marL="92075" rtl="0" algn="just">
              <a:lnSpc>
                <a:spcPct val="90000"/>
              </a:lnSpc>
              <a:spcBef>
                <a:spcPts val="1000"/>
              </a:spcBef>
              <a:spcAft>
                <a:spcPts val="0"/>
              </a:spcAft>
              <a:buSzPts val="1800"/>
              <a:buNone/>
            </a:pPr>
            <a:r>
              <a:t/>
            </a:r>
            <a:endParaRPr sz="2000"/>
          </a:p>
          <a:p>
            <a:pPr indent="0" lvl="0" marL="92075" rtl="0" algn="just">
              <a:lnSpc>
                <a:spcPct val="90000"/>
              </a:lnSpc>
              <a:spcBef>
                <a:spcPts val="1000"/>
              </a:spcBef>
              <a:spcAft>
                <a:spcPts val="0"/>
              </a:spcAft>
              <a:buSzPts val="1800"/>
              <a:buNone/>
            </a:pPr>
            <a:r>
              <a:rPr lang="en-US" sz="2000"/>
              <a:t>Companies can apply to use the Drinkaware logo provided they fit requirements set forth by the charity.</a:t>
            </a:r>
            <a:endParaRPr/>
          </a:p>
          <a:p>
            <a:pPr indent="0" lvl="0" marL="92075" rtl="0" algn="just">
              <a:lnSpc>
                <a:spcPct val="90000"/>
              </a:lnSpc>
              <a:spcBef>
                <a:spcPts val="1000"/>
              </a:spcBef>
              <a:spcAft>
                <a:spcPts val="0"/>
              </a:spcAft>
              <a:buSzPts val="1800"/>
              <a:buNone/>
            </a:pPr>
            <a:r>
              <a:t/>
            </a:r>
            <a:endParaRPr sz="2000"/>
          </a:p>
          <a:p>
            <a:pPr indent="0" lvl="0" marL="92075" rtl="0" algn="just">
              <a:lnSpc>
                <a:spcPct val="90000"/>
              </a:lnSpc>
              <a:spcBef>
                <a:spcPts val="1000"/>
              </a:spcBef>
              <a:spcAft>
                <a:spcPts val="0"/>
              </a:spcAft>
              <a:buSzPts val="1800"/>
              <a:buNone/>
            </a:pPr>
            <a:r>
              <a:rPr lang="en-US" sz="2000"/>
              <a:t>Many alcohol companies have partnered with Drinkaware to use their logo in their Irish advertisements such as Carlsberg and Heineken.</a:t>
            </a:r>
            <a:endParaRPr/>
          </a:p>
        </p:txBody>
      </p:sp>
      <p:sp>
        <p:nvSpPr>
          <p:cNvPr id="99" name="Google Shape;99;p20"/>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4"/>
              </a:buClr>
              <a:buSzPts val="1800"/>
              <a:buFont typeface="Arial"/>
              <a:buNone/>
            </a:pPr>
            <a:r>
              <a:t/>
            </a:r>
            <a:endParaRPr/>
          </a:p>
        </p:txBody>
      </p:sp>
      <p:pic>
        <p:nvPicPr>
          <p:cNvPr id="100" name="Google Shape;100;p20"/>
          <p:cNvPicPr preferRelativeResize="0"/>
          <p:nvPr/>
        </p:nvPicPr>
        <p:blipFill rotWithShape="1">
          <a:blip r:embed="rId3">
            <a:alphaModFix/>
          </a:blip>
          <a:srcRect b="0" l="0" r="0" t="0"/>
          <a:stretch/>
        </p:blipFill>
        <p:spPr>
          <a:xfrm>
            <a:off x="8566952" y="-58833"/>
            <a:ext cx="3799643" cy="996828"/>
          </a:xfrm>
          <a:prstGeom prst="rect">
            <a:avLst/>
          </a:prstGeom>
          <a:noFill/>
          <a:ln>
            <a:noFill/>
          </a:ln>
        </p:spPr>
      </p:pic>
      <p:sp>
        <p:nvSpPr>
          <p:cNvPr id="101" name="Google Shape;101;p20"/>
          <p:cNvSpPr txBox="1"/>
          <p:nvPr/>
        </p:nvSpPr>
        <p:spPr>
          <a:xfrm>
            <a:off x="6576528" y="6309803"/>
            <a:ext cx="5588255"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Image sources: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https://drinkawastedotie.files.wordpress.com/2020/12/carlsberg-free-pints.jpg?w=300</a:t>
            </a:r>
            <a:endParaRPr b="0" i="0" sz="9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https://drinkawastedoteu.files.wordpress.com/2021/04/heineken-drinkaware-champions-league.jpg?w=768</a:t>
            </a:r>
            <a:endParaRPr b="0" i="0" sz="9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https://drinkawastedotie.files.wordpress.com/2022/06/guinness-proud-partner-of-the-gaa.png</a:t>
            </a:r>
            <a:r>
              <a:rPr b="0" i="0" lang="en-US" sz="900" u="none" cap="none" strike="noStrike">
                <a:solidFill>
                  <a:srgbClr val="000000"/>
                </a:solidFill>
                <a:latin typeface="Arial"/>
                <a:ea typeface="Arial"/>
                <a:cs typeface="Arial"/>
                <a:sym typeface="Arial"/>
              </a:rPr>
              <a:t> </a:t>
            </a:r>
            <a:endParaRPr/>
          </a:p>
          <a:p>
            <a:pPr indent="0" lvl="0" marL="0" marR="0" rtl="0" algn="r">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grpSp>
        <p:nvGrpSpPr>
          <p:cNvPr id="102" name="Google Shape;102;p20"/>
          <p:cNvGrpSpPr/>
          <p:nvPr/>
        </p:nvGrpSpPr>
        <p:grpSpPr>
          <a:xfrm>
            <a:off x="6020025" y="1096650"/>
            <a:ext cx="6074004" cy="5054498"/>
            <a:chOff x="5920354" y="1078470"/>
            <a:chExt cx="6074004" cy="5054498"/>
          </a:xfrm>
        </p:grpSpPr>
        <p:pic>
          <p:nvPicPr>
            <p:cNvPr id="103" name="Google Shape;103;p20"/>
            <p:cNvPicPr preferRelativeResize="0"/>
            <p:nvPr/>
          </p:nvPicPr>
          <p:blipFill rotWithShape="1">
            <a:blip r:embed="rId7">
              <a:alphaModFix/>
            </a:blip>
            <a:srcRect b="0" l="0" r="0" t="0"/>
            <a:stretch/>
          </p:blipFill>
          <p:spPr>
            <a:xfrm>
              <a:off x="8922684" y="1655491"/>
              <a:ext cx="3071674" cy="3839592"/>
            </a:xfrm>
            <a:prstGeom prst="rect">
              <a:avLst/>
            </a:prstGeom>
            <a:noFill/>
            <a:ln>
              <a:noFill/>
            </a:ln>
          </p:spPr>
        </p:pic>
        <p:pic>
          <p:nvPicPr>
            <p:cNvPr id="104" name="Google Shape;104;p20"/>
            <p:cNvPicPr preferRelativeResize="0"/>
            <p:nvPr/>
          </p:nvPicPr>
          <p:blipFill rotWithShape="1">
            <a:blip r:embed="rId8">
              <a:alphaModFix/>
            </a:blip>
            <a:srcRect b="0" l="0" r="0" t="0"/>
            <a:stretch/>
          </p:blipFill>
          <p:spPr>
            <a:xfrm>
              <a:off x="5924859" y="1078470"/>
              <a:ext cx="2829182" cy="2381250"/>
            </a:xfrm>
            <a:prstGeom prst="rect">
              <a:avLst/>
            </a:prstGeom>
            <a:noFill/>
            <a:ln>
              <a:noFill/>
            </a:ln>
          </p:spPr>
        </p:pic>
        <p:pic>
          <p:nvPicPr>
            <p:cNvPr id="105" name="Google Shape;105;p20"/>
            <p:cNvPicPr preferRelativeResize="0"/>
            <p:nvPr/>
          </p:nvPicPr>
          <p:blipFill rotWithShape="1">
            <a:blip r:embed="rId9">
              <a:alphaModFix/>
            </a:blip>
            <a:srcRect b="11887" l="0" r="1396" t="0"/>
            <a:stretch/>
          </p:blipFill>
          <p:spPr>
            <a:xfrm>
              <a:off x="5920354" y="3575287"/>
              <a:ext cx="2833687" cy="255768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Case Study #2 – The Body Shop</a:t>
            </a:r>
            <a:endParaRPr/>
          </a:p>
        </p:txBody>
      </p:sp>
      <p:sp>
        <p:nvSpPr>
          <p:cNvPr id="111" name="Google Shape;111;p21"/>
          <p:cNvSpPr txBox="1"/>
          <p:nvPr>
            <p:ph idx="1" type="body"/>
          </p:nvPr>
        </p:nvSpPr>
        <p:spPr>
          <a:xfrm>
            <a:off x="97971" y="1329179"/>
            <a:ext cx="5910944" cy="5447178"/>
          </a:xfrm>
          <a:prstGeom prst="rect">
            <a:avLst/>
          </a:prstGeom>
          <a:noFill/>
          <a:ln>
            <a:noFill/>
          </a:ln>
        </p:spPr>
        <p:txBody>
          <a:bodyPr anchorCtr="0" anchor="t" bIns="45700" lIns="91425" spcFirstLastPara="1" rIns="91425" wrap="square" tIns="45700">
            <a:noAutofit/>
          </a:bodyPr>
          <a:lstStyle/>
          <a:p>
            <a:pPr indent="0" lvl="0" marL="179388" rtl="0" algn="l">
              <a:lnSpc>
                <a:spcPct val="90000"/>
              </a:lnSpc>
              <a:spcBef>
                <a:spcPts val="1000"/>
              </a:spcBef>
              <a:spcAft>
                <a:spcPts val="0"/>
              </a:spcAft>
              <a:buSzPts val="1800"/>
              <a:buNone/>
            </a:pPr>
            <a:r>
              <a:rPr lang="en-US" sz="2000"/>
              <a:t>In 2017, The Body Shop (a cosmetics brand) joined forces with Cruelty Free International to promote a global ban on animal testing for cosmetics.</a:t>
            </a:r>
            <a:endParaRPr/>
          </a:p>
          <a:p>
            <a:pPr indent="0" lvl="0" marL="179388" rtl="0" algn="l">
              <a:lnSpc>
                <a:spcPct val="90000"/>
              </a:lnSpc>
              <a:spcBef>
                <a:spcPts val="1000"/>
              </a:spcBef>
              <a:spcAft>
                <a:spcPts val="0"/>
              </a:spcAft>
              <a:buSzPts val="1800"/>
              <a:buNone/>
            </a:pPr>
            <a:r>
              <a:t/>
            </a:r>
            <a:endParaRPr sz="2000"/>
          </a:p>
          <a:p>
            <a:pPr indent="0" lvl="0" marL="179388" rtl="0" algn="l">
              <a:lnSpc>
                <a:spcPct val="90000"/>
              </a:lnSpc>
              <a:spcBef>
                <a:spcPts val="1000"/>
              </a:spcBef>
              <a:spcAft>
                <a:spcPts val="0"/>
              </a:spcAft>
              <a:buSzPts val="1800"/>
              <a:buNone/>
            </a:pPr>
            <a:r>
              <a:rPr lang="en-US" sz="2000"/>
              <a:t>The partnership runs </a:t>
            </a:r>
            <a:r>
              <a:rPr b="1" lang="en-US" sz="2000">
                <a:solidFill>
                  <a:schemeClr val="accent6"/>
                </a:solidFill>
              </a:rPr>
              <a:t>advertising campaigns</a:t>
            </a:r>
            <a:r>
              <a:rPr lang="en-US" sz="2000"/>
              <a:t> fighting against animal testing, and </a:t>
            </a:r>
            <a:r>
              <a:rPr b="1" lang="en-US" sz="2000">
                <a:solidFill>
                  <a:schemeClr val="accent6"/>
                </a:solidFill>
              </a:rPr>
              <a:t>promote petitions </a:t>
            </a:r>
            <a:r>
              <a:rPr lang="en-US" sz="2000"/>
              <a:t>calling for national and international bans on animal testing.</a:t>
            </a:r>
            <a:endParaRPr/>
          </a:p>
          <a:p>
            <a:pPr indent="0" lvl="0" marL="179388" rtl="0" algn="l">
              <a:lnSpc>
                <a:spcPct val="90000"/>
              </a:lnSpc>
              <a:spcBef>
                <a:spcPts val="1000"/>
              </a:spcBef>
              <a:spcAft>
                <a:spcPts val="0"/>
              </a:spcAft>
              <a:buSzPts val="1800"/>
              <a:buNone/>
            </a:pPr>
            <a:r>
              <a:t/>
            </a:r>
            <a:endParaRPr sz="2000"/>
          </a:p>
          <a:p>
            <a:pPr indent="0" lvl="0" marL="179388" rtl="0" algn="l">
              <a:lnSpc>
                <a:spcPct val="90000"/>
              </a:lnSpc>
              <a:spcBef>
                <a:spcPts val="1000"/>
              </a:spcBef>
              <a:spcAft>
                <a:spcPts val="0"/>
              </a:spcAft>
              <a:buSzPts val="1800"/>
              <a:buNone/>
            </a:pPr>
            <a:r>
              <a:rPr lang="en-US" sz="2000"/>
              <a:t>The Body Shop has been cruelty free since they were established in 1989. </a:t>
            </a:r>
            <a:endParaRPr/>
          </a:p>
          <a:p>
            <a:pPr indent="0" lvl="0" marL="179388" rtl="0" algn="l">
              <a:lnSpc>
                <a:spcPct val="90000"/>
              </a:lnSpc>
              <a:spcBef>
                <a:spcPts val="1000"/>
              </a:spcBef>
              <a:spcAft>
                <a:spcPts val="0"/>
              </a:spcAft>
              <a:buSzPts val="1800"/>
              <a:buNone/>
            </a:pPr>
            <a:r>
              <a:t/>
            </a:r>
            <a:endParaRPr sz="2000"/>
          </a:p>
          <a:p>
            <a:pPr indent="0" lvl="0" marL="179388" rtl="0" algn="l">
              <a:lnSpc>
                <a:spcPct val="90000"/>
              </a:lnSpc>
              <a:spcBef>
                <a:spcPts val="1000"/>
              </a:spcBef>
              <a:spcAft>
                <a:spcPts val="0"/>
              </a:spcAft>
              <a:buSzPts val="1800"/>
              <a:buNone/>
            </a:pPr>
            <a:r>
              <a:t/>
            </a:r>
            <a:endParaRPr sz="2000"/>
          </a:p>
          <a:p>
            <a:pPr indent="-228600" lvl="0" marL="457200" marR="0" rtl="0" algn="l">
              <a:lnSpc>
                <a:spcPct val="90000"/>
              </a:lnSpc>
              <a:spcBef>
                <a:spcPts val="1000"/>
              </a:spcBef>
              <a:spcAft>
                <a:spcPts val="0"/>
              </a:spcAft>
              <a:buClr>
                <a:schemeClr val="accent4"/>
              </a:buClr>
              <a:buSzPts val="1800"/>
              <a:buFont typeface="Arial"/>
              <a:buNone/>
            </a:pPr>
            <a:r>
              <a:t/>
            </a:r>
            <a:endParaRPr sz="2000"/>
          </a:p>
        </p:txBody>
      </p:sp>
      <p:sp>
        <p:nvSpPr>
          <p:cNvPr id="112" name="Google Shape;112;p21"/>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4"/>
              </a:buClr>
              <a:buSzPts val="1800"/>
              <a:buFont typeface="Arial"/>
              <a:buNone/>
            </a:pPr>
            <a:r>
              <a:t/>
            </a:r>
            <a:endParaRPr/>
          </a:p>
        </p:txBody>
      </p:sp>
      <p:pic>
        <p:nvPicPr>
          <p:cNvPr id="113" name="Google Shape;113;p21"/>
          <p:cNvPicPr preferRelativeResize="0"/>
          <p:nvPr/>
        </p:nvPicPr>
        <p:blipFill rotWithShape="1">
          <a:blip r:embed="rId3">
            <a:alphaModFix/>
          </a:blip>
          <a:srcRect b="0" l="0" r="0" t="0"/>
          <a:stretch/>
        </p:blipFill>
        <p:spPr>
          <a:xfrm>
            <a:off x="6245714" y="956064"/>
            <a:ext cx="5682270" cy="3544718"/>
          </a:xfrm>
          <a:prstGeom prst="rect">
            <a:avLst/>
          </a:prstGeom>
          <a:noFill/>
          <a:ln>
            <a:noFill/>
          </a:ln>
        </p:spPr>
      </p:pic>
      <p:sp>
        <p:nvSpPr>
          <p:cNvPr id="114" name="Google Shape;114;p21"/>
          <p:cNvSpPr txBox="1"/>
          <p:nvPr/>
        </p:nvSpPr>
        <p:spPr>
          <a:xfrm>
            <a:off x="9086849" y="6550223"/>
            <a:ext cx="52004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Image source: The Body Shop (2017)</a:t>
            </a:r>
            <a:endParaRPr/>
          </a:p>
        </p:txBody>
      </p:sp>
      <p:pic>
        <p:nvPicPr>
          <p:cNvPr id="115" name="Google Shape;115;p21"/>
          <p:cNvPicPr preferRelativeResize="0"/>
          <p:nvPr/>
        </p:nvPicPr>
        <p:blipFill rotWithShape="1">
          <a:blip r:embed="rId4">
            <a:alphaModFix/>
          </a:blip>
          <a:srcRect b="0" l="0" r="0" t="0"/>
          <a:stretch/>
        </p:blipFill>
        <p:spPr>
          <a:xfrm>
            <a:off x="6617728" y="4721228"/>
            <a:ext cx="4938242" cy="1608548"/>
          </a:xfrm>
          <a:prstGeom prst="rect">
            <a:avLst/>
          </a:prstGeom>
          <a:noFill/>
          <a:ln>
            <a:noFill/>
          </a:ln>
        </p:spPr>
      </p:pic>
      <p:pic>
        <p:nvPicPr>
          <p:cNvPr id="116" name="Google Shape;116;p21"/>
          <p:cNvPicPr preferRelativeResize="0"/>
          <p:nvPr/>
        </p:nvPicPr>
        <p:blipFill rotWithShape="1">
          <a:blip r:embed="rId5">
            <a:alphaModFix/>
          </a:blip>
          <a:srcRect b="0" l="0" r="0" t="0"/>
          <a:stretch/>
        </p:blipFill>
        <p:spPr>
          <a:xfrm>
            <a:off x="10517732" y="144041"/>
            <a:ext cx="1524589" cy="4966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lt1"/>
              </a:buClr>
              <a:buSzPts val="3800"/>
              <a:buFont typeface="Calibri"/>
              <a:buNone/>
            </a:pPr>
            <a:r>
              <a:rPr lang="en-US"/>
              <a:t>Case Study #3 – Lidl &amp; Jigsaw</a:t>
            </a:r>
            <a:endParaRPr/>
          </a:p>
        </p:txBody>
      </p:sp>
      <p:sp>
        <p:nvSpPr>
          <p:cNvPr id="122" name="Google Shape;122;p22"/>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p>
            <a:pPr indent="0" lvl="0" marL="268288" rtl="0" algn="l">
              <a:lnSpc>
                <a:spcPct val="90000"/>
              </a:lnSpc>
              <a:spcBef>
                <a:spcPts val="1000"/>
              </a:spcBef>
              <a:spcAft>
                <a:spcPts val="0"/>
              </a:spcAft>
              <a:buSzPts val="1800"/>
              <a:buNone/>
            </a:pPr>
            <a:r>
              <a:rPr lang="en-US"/>
              <a:t>Since 2018, Lidl Ireland has been partnered with youth mental health charity Jigsaw.</a:t>
            </a:r>
            <a:endParaRPr/>
          </a:p>
          <a:p>
            <a:pPr indent="0" lvl="0" marL="268288" rtl="0" algn="l">
              <a:lnSpc>
                <a:spcPct val="90000"/>
              </a:lnSpc>
              <a:spcBef>
                <a:spcPts val="1000"/>
              </a:spcBef>
              <a:spcAft>
                <a:spcPts val="0"/>
              </a:spcAft>
              <a:buSzPts val="1800"/>
              <a:buNone/>
            </a:pPr>
            <a:r>
              <a:t/>
            </a:r>
            <a:endParaRPr/>
          </a:p>
          <a:p>
            <a:pPr indent="0" lvl="0" marL="268288" rtl="0" algn="l">
              <a:lnSpc>
                <a:spcPct val="90000"/>
              </a:lnSpc>
              <a:spcBef>
                <a:spcPts val="1000"/>
              </a:spcBef>
              <a:spcAft>
                <a:spcPts val="0"/>
              </a:spcAft>
              <a:buSzPts val="1800"/>
              <a:buNone/>
            </a:pPr>
            <a:r>
              <a:rPr lang="en-US"/>
              <a:t>Throughout this cause marketing campaign, Lidl has started a number of initiatives aimed at </a:t>
            </a:r>
            <a:r>
              <a:rPr b="1" lang="en-US">
                <a:solidFill>
                  <a:schemeClr val="accent6"/>
                </a:solidFill>
              </a:rPr>
              <a:t>promoting good mental health practices amongst young people</a:t>
            </a:r>
            <a:r>
              <a:rPr lang="en-US"/>
              <a:t>:</a:t>
            </a:r>
            <a:endParaRPr/>
          </a:p>
          <a:p>
            <a:pPr indent="-185737" lvl="0" marL="628650" rtl="0" algn="l">
              <a:lnSpc>
                <a:spcPct val="90000"/>
              </a:lnSpc>
              <a:spcBef>
                <a:spcPts val="1000"/>
              </a:spcBef>
              <a:spcAft>
                <a:spcPts val="0"/>
              </a:spcAft>
              <a:buSzPts val="1800"/>
              <a:buFont typeface="Arial"/>
              <a:buChar char="•"/>
            </a:pPr>
            <a:r>
              <a:rPr b="1" lang="en-US"/>
              <a:t>OneGoodManager</a:t>
            </a:r>
            <a:r>
              <a:rPr lang="en-US"/>
              <a:t> – aimed at Lidl employees</a:t>
            </a:r>
            <a:endParaRPr/>
          </a:p>
          <a:p>
            <a:pPr indent="-185737" lvl="0" marL="628650" rtl="0" algn="l">
              <a:lnSpc>
                <a:spcPct val="90000"/>
              </a:lnSpc>
              <a:spcBef>
                <a:spcPts val="1000"/>
              </a:spcBef>
              <a:spcAft>
                <a:spcPts val="0"/>
              </a:spcAft>
              <a:buSzPts val="1800"/>
              <a:buFont typeface="Arial"/>
              <a:buChar char="•"/>
            </a:pPr>
            <a:r>
              <a:rPr b="1" lang="en-US"/>
              <a:t>OneGoodClub</a:t>
            </a:r>
            <a:r>
              <a:rPr lang="en-US"/>
              <a:t> – a partnership with Ladies GAA to promote good mental health amongst young women</a:t>
            </a:r>
            <a:endParaRPr/>
          </a:p>
          <a:p>
            <a:pPr indent="-185737" lvl="0" marL="628650" rtl="0" algn="l">
              <a:lnSpc>
                <a:spcPct val="90000"/>
              </a:lnSpc>
              <a:spcBef>
                <a:spcPts val="1000"/>
              </a:spcBef>
              <a:spcAft>
                <a:spcPts val="0"/>
              </a:spcAft>
              <a:buSzPts val="1800"/>
              <a:buFont typeface="Arial"/>
              <a:buChar char="•"/>
            </a:pPr>
            <a:r>
              <a:rPr b="1" lang="en-US"/>
              <a:t>OneGoodSchool</a:t>
            </a:r>
            <a:r>
              <a:rPr lang="en-US"/>
              <a:t> – supports the mental health and wellbeing of young people in schools</a:t>
            </a:r>
            <a:endParaRPr/>
          </a:p>
          <a:p>
            <a:pPr indent="-185737" lvl="0" marL="628650" rtl="0" algn="l">
              <a:lnSpc>
                <a:spcPct val="90000"/>
              </a:lnSpc>
              <a:spcBef>
                <a:spcPts val="1000"/>
              </a:spcBef>
              <a:spcAft>
                <a:spcPts val="0"/>
              </a:spcAft>
              <a:buSzPts val="1800"/>
              <a:buFont typeface="Arial"/>
              <a:buChar char="•"/>
            </a:pPr>
            <a:r>
              <a:rPr b="1" lang="en-US"/>
              <a:t>OneGoodAdult </a:t>
            </a:r>
            <a:r>
              <a:rPr lang="en-US"/>
              <a:t>– teaches adults the importance of talking to young people about mental health</a:t>
            </a:r>
            <a:endParaRPr/>
          </a:p>
          <a:p>
            <a:pPr indent="0" lvl="0" marL="268288" rtl="0" algn="l">
              <a:lnSpc>
                <a:spcPct val="90000"/>
              </a:lnSpc>
              <a:spcBef>
                <a:spcPts val="1000"/>
              </a:spcBef>
              <a:spcAft>
                <a:spcPts val="0"/>
              </a:spcAft>
              <a:buSzPts val="1800"/>
              <a:buNone/>
            </a:pPr>
            <a:r>
              <a:t/>
            </a:r>
            <a:endParaRPr/>
          </a:p>
          <a:p>
            <a:pPr indent="0" lvl="0" marL="268288" rtl="0" algn="l">
              <a:lnSpc>
                <a:spcPct val="90000"/>
              </a:lnSpc>
              <a:spcBef>
                <a:spcPts val="1000"/>
              </a:spcBef>
              <a:spcAft>
                <a:spcPts val="0"/>
              </a:spcAft>
              <a:buSzPts val="1800"/>
              <a:buNone/>
            </a:pPr>
            <a:r>
              <a:rPr lang="en-US"/>
              <a:t>Every year on October 10</a:t>
            </a:r>
            <a:r>
              <a:rPr baseline="30000" lang="en-US"/>
              <a:t>th</a:t>
            </a:r>
            <a:r>
              <a:rPr lang="en-US"/>
              <a:t> (World Mental Health Day), Lidl donates a dedicated amount from every sale of designated products.</a:t>
            </a:r>
            <a:endParaRPr/>
          </a:p>
          <a:p>
            <a:pPr indent="0" lvl="0" marL="268288" rtl="0" algn="l">
              <a:lnSpc>
                <a:spcPct val="90000"/>
              </a:lnSpc>
              <a:spcBef>
                <a:spcPts val="1000"/>
              </a:spcBef>
              <a:spcAft>
                <a:spcPts val="0"/>
              </a:spcAft>
              <a:buSzPts val="1800"/>
              <a:buNone/>
            </a:pPr>
            <a:r>
              <a:t/>
            </a:r>
            <a:endParaRPr/>
          </a:p>
          <a:p>
            <a:pPr indent="-228600" lvl="0" marL="457200" marR="0" rtl="0" algn="l">
              <a:lnSpc>
                <a:spcPct val="90000"/>
              </a:lnSpc>
              <a:spcBef>
                <a:spcPts val="1000"/>
              </a:spcBef>
              <a:spcAft>
                <a:spcPts val="0"/>
              </a:spcAft>
              <a:buClr>
                <a:schemeClr val="accent4"/>
              </a:buClr>
              <a:buSzPts val="1800"/>
              <a:buFont typeface="Arial"/>
              <a:buNone/>
            </a:pPr>
            <a:r>
              <a:t/>
            </a:r>
            <a:endParaRPr/>
          </a:p>
        </p:txBody>
      </p:sp>
      <p:pic>
        <p:nvPicPr>
          <p:cNvPr id="123" name="Google Shape;123;p22"/>
          <p:cNvPicPr preferRelativeResize="0"/>
          <p:nvPr/>
        </p:nvPicPr>
        <p:blipFill rotWithShape="1">
          <a:blip r:embed="rId3">
            <a:alphaModFix/>
          </a:blip>
          <a:srcRect b="0" l="0" r="0" t="0"/>
          <a:stretch/>
        </p:blipFill>
        <p:spPr>
          <a:xfrm>
            <a:off x="7454261" y="1423877"/>
            <a:ext cx="3619500" cy="3619500"/>
          </a:xfrm>
          <a:prstGeom prst="rect">
            <a:avLst/>
          </a:prstGeom>
          <a:noFill/>
          <a:ln>
            <a:noFill/>
          </a:ln>
        </p:spPr>
      </p:pic>
      <p:sp>
        <p:nvSpPr>
          <p:cNvPr id="124" name="Google Shape;124;p22"/>
          <p:cNvSpPr txBox="1"/>
          <p:nvPr/>
        </p:nvSpPr>
        <p:spPr>
          <a:xfrm>
            <a:off x="9383697" y="6581001"/>
            <a:ext cx="289412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Image source: https://www.lidl.ie/jigsaw</a:t>
            </a:r>
            <a:endParaRPr/>
          </a:p>
        </p:txBody>
      </p:sp>
      <p:pic>
        <p:nvPicPr>
          <p:cNvPr id="125" name="Google Shape;125;p22"/>
          <p:cNvPicPr preferRelativeResize="0"/>
          <p:nvPr/>
        </p:nvPicPr>
        <p:blipFill rotWithShape="1">
          <a:blip r:embed="rId4">
            <a:alphaModFix/>
          </a:blip>
          <a:srcRect b="0" l="0" r="0" t="0"/>
          <a:stretch/>
        </p:blipFill>
        <p:spPr>
          <a:xfrm>
            <a:off x="6470516" y="5182589"/>
            <a:ext cx="5571805" cy="1105818"/>
          </a:xfrm>
          <a:prstGeom prst="rect">
            <a:avLst/>
          </a:prstGeom>
          <a:noFill/>
          <a:ln>
            <a:noFill/>
          </a:ln>
        </p:spPr>
      </p:pic>
      <p:pic>
        <p:nvPicPr>
          <p:cNvPr id="126" name="Google Shape;126;p22"/>
          <p:cNvPicPr preferRelativeResize="0"/>
          <p:nvPr/>
        </p:nvPicPr>
        <p:blipFill rotWithShape="1">
          <a:blip r:embed="rId5">
            <a:alphaModFix/>
          </a:blip>
          <a:srcRect b="0" l="0" r="0" t="0"/>
          <a:stretch/>
        </p:blipFill>
        <p:spPr>
          <a:xfrm>
            <a:off x="10210364" y="-11114"/>
            <a:ext cx="1981636" cy="8086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EMPWR">
      <a:dk1>
        <a:srgbClr val="3F3E44"/>
      </a:dk1>
      <a:lt1>
        <a:srgbClr val="FFFFFF"/>
      </a:lt1>
      <a:dk2>
        <a:srgbClr val="3F3E44"/>
      </a:dk2>
      <a:lt2>
        <a:srgbClr val="FFFFFF"/>
      </a:lt2>
      <a:accent1>
        <a:srgbClr val="867BEA"/>
      </a:accent1>
      <a:accent2>
        <a:srgbClr val="FF805A"/>
      </a:accent2>
      <a:accent3>
        <a:srgbClr val="00A897"/>
      </a:accent3>
      <a:accent4>
        <a:srgbClr val="3F3E44"/>
      </a:accent4>
      <a:accent5>
        <a:srgbClr val="CBD9FF"/>
      </a:accent5>
      <a:accent6>
        <a:srgbClr val="867BEA"/>
      </a:accent6>
      <a:hlink>
        <a:srgbClr val="00A897"/>
      </a:hlink>
      <a:folHlink>
        <a:srgbClr val="867B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EMPWR">
      <a:dk1>
        <a:srgbClr val="3F3E44"/>
      </a:dk1>
      <a:lt1>
        <a:srgbClr val="FFFFFF"/>
      </a:lt1>
      <a:dk2>
        <a:srgbClr val="3F3E44"/>
      </a:dk2>
      <a:lt2>
        <a:srgbClr val="FFFFFF"/>
      </a:lt2>
      <a:accent1>
        <a:srgbClr val="867BEA"/>
      </a:accent1>
      <a:accent2>
        <a:srgbClr val="FF805A"/>
      </a:accent2>
      <a:accent3>
        <a:srgbClr val="00A897"/>
      </a:accent3>
      <a:accent4>
        <a:srgbClr val="3F3E44"/>
      </a:accent4>
      <a:accent5>
        <a:srgbClr val="CBD9FF"/>
      </a:accent5>
      <a:accent6>
        <a:srgbClr val="867BEA"/>
      </a:accent6>
      <a:hlink>
        <a:srgbClr val="00A897"/>
      </a:hlink>
      <a:folHlink>
        <a:srgbClr val="867B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